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3" r:id="rId18"/>
    <p:sldId id="274" r:id="rId19"/>
    <p:sldId id="276" r:id="rId20"/>
    <p:sldId id="277" r:id="rId21"/>
    <p:sldId id="279" r:id="rId22"/>
    <p:sldId id="280" r:id="rId23"/>
    <p:sldId id="278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2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F056C0-25B1-4618-A951-6453252CFB05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19384D89-2EE6-4B51-B254-393D3C21F793}">
      <dgm:prSet phldrT="[Текст]" custT="1"/>
      <dgm:spPr/>
      <dgm:t>
        <a:bodyPr/>
        <a:lstStyle/>
        <a:p>
          <a:pPr algn="just"/>
          <a:r>
            <a:rPr lang="ru-RU" sz="2400" b="0" i="0" dirty="0" smtClean="0">
              <a:solidFill>
                <a:srgbClr val="000000"/>
              </a:solidFill>
              <a:effectLst/>
              <a:latin typeface="yandex-sans"/>
            </a:rPr>
            <a:t>Недостаточная правовая защищенность интересов предприятия в договорной и другой деловой документации</a:t>
          </a:r>
          <a:endParaRPr lang="ru-RU" sz="2400" dirty="0"/>
        </a:p>
      </dgm:t>
    </dgm:pt>
    <dgm:pt modelId="{FE1300C7-51F0-4056-8F34-60FDDA63AB24}" type="parTrans" cxnId="{4720AA51-5A86-43A1-9D90-15662C55D067}">
      <dgm:prSet/>
      <dgm:spPr/>
      <dgm:t>
        <a:bodyPr/>
        <a:lstStyle/>
        <a:p>
          <a:endParaRPr lang="ru-RU"/>
        </a:p>
      </dgm:t>
    </dgm:pt>
    <dgm:pt modelId="{5A853F65-E74F-4A7D-AE7A-90E44BC3C554}" type="sibTrans" cxnId="{4720AA51-5A86-43A1-9D90-15662C55D067}">
      <dgm:prSet/>
      <dgm:spPr/>
      <dgm:t>
        <a:bodyPr/>
        <a:lstStyle/>
        <a:p>
          <a:endParaRPr lang="ru-RU"/>
        </a:p>
      </dgm:t>
    </dgm:pt>
    <dgm:pt modelId="{302E0D8F-CD1D-4993-A0A0-56291789BE5C}">
      <dgm:prSet phldrT="[Текст]" custT="1"/>
      <dgm:spPr/>
      <dgm:t>
        <a:bodyPr/>
        <a:lstStyle/>
        <a:p>
          <a:r>
            <a:rPr lang="ru-RU" sz="2800" dirty="0" smtClean="0"/>
            <a:t>Разглашение коммерчески важных сведений</a:t>
          </a:r>
          <a:endParaRPr lang="ru-RU" sz="2800" dirty="0"/>
        </a:p>
      </dgm:t>
    </dgm:pt>
    <dgm:pt modelId="{AA6E131F-8AEC-48A9-8EF2-EBB366E50F41}" type="parTrans" cxnId="{65A4CC9F-371B-4B9D-8F5A-6B34A71509D2}">
      <dgm:prSet/>
      <dgm:spPr/>
      <dgm:t>
        <a:bodyPr/>
        <a:lstStyle/>
        <a:p>
          <a:endParaRPr lang="ru-RU"/>
        </a:p>
      </dgm:t>
    </dgm:pt>
    <dgm:pt modelId="{D56BBB6D-BB2C-425B-8156-2836B240673B}" type="sibTrans" cxnId="{65A4CC9F-371B-4B9D-8F5A-6B34A71509D2}">
      <dgm:prSet/>
      <dgm:spPr/>
      <dgm:t>
        <a:bodyPr/>
        <a:lstStyle/>
        <a:p>
          <a:endParaRPr lang="ru-RU"/>
        </a:p>
      </dgm:t>
    </dgm:pt>
    <dgm:pt modelId="{95A851D6-A0E6-4EF7-92E3-025E1A610B3E}">
      <dgm:prSet phldrT="[Текст]" custT="1"/>
      <dgm:spPr/>
      <dgm:t>
        <a:bodyPr/>
        <a:lstStyle/>
        <a:p>
          <a:pPr algn="ctr"/>
          <a:r>
            <a:rPr lang="ru-RU" sz="2800" dirty="0" smtClean="0"/>
            <a:t>Нарушение норм патентного законодательства</a:t>
          </a:r>
          <a:endParaRPr lang="ru-RU" sz="2800" dirty="0"/>
        </a:p>
      </dgm:t>
    </dgm:pt>
    <dgm:pt modelId="{C095871E-115C-4FF9-960B-540DC9FDD7E0}" type="parTrans" cxnId="{37EB3DEA-0395-4909-B3B9-6EA1B1A28617}">
      <dgm:prSet/>
      <dgm:spPr/>
      <dgm:t>
        <a:bodyPr/>
        <a:lstStyle/>
        <a:p>
          <a:endParaRPr lang="ru-RU"/>
        </a:p>
      </dgm:t>
    </dgm:pt>
    <dgm:pt modelId="{8CB6C35D-93E1-4E3A-9D15-762A6ED3F821}" type="sibTrans" cxnId="{37EB3DEA-0395-4909-B3B9-6EA1B1A28617}">
      <dgm:prSet/>
      <dgm:spPr/>
      <dgm:t>
        <a:bodyPr/>
        <a:lstStyle/>
        <a:p>
          <a:endParaRPr lang="ru-RU"/>
        </a:p>
      </dgm:t>
    </dgm:pt>
    <dgm:pt modelId="{EC29239B-FA57-402F-A603-71FB2B70F2EE}">
      <dgm:prSet custT="1"/>
      <dgm:spPr/>
      <dgm:t>
        <a:bodyPr/>
        <a:lstStyle/>
        <a:p>
          <a:pPr algn="just"/>
          <a:r>
            <a:rPr lang="ru-RU" sz="2800" b="0" i="0" dirty="0" smtClean="0"/>
            <a:t>Низкая квалификация работников юр. службы и ошибки в подборе персонала этой службы</a:t>
          </a:r>
          <a:endParaRPr lang="ru-RU" sz="2800" b="0" i="0" dirty="0"/>
        </a:p>
      </dgm:t>
    </dgm:pt>
    <dgm:pt modelId="{2DF8F228-CE0A-4BBB-B157-3DD3B61B4A8E}" type="parTrans" cxnId="{FA50755F-659A-4421-9AC6-6279032080E8}">
      <dgm:prSet/>
      <dgm:spPr/>
      <dgm:t>
        <a:bodyPr/>
        <a:lstStyle/>
        <a:p>
          <a:endParaRPr lang="ru-RU"/>
        </a:p>
      </dgm:t>
    </dgm:pt>
    <dgm:pt modelId="{3E992188-2F0E-43E2-8353-280492B98C6A}" type="sibTrans" cxnId="{FA50755F-659A-4421-9AC6-6279032080E8}">
      <dgm:prSet/>
      <dgm:spPr/>
      <dgm:t>
        <a:bodyPr/>
        <a:lstStyle/>
        <a:p>
          <a:endParaRPr lang="ru-RU"/>
        </a:p>
      </dgm:t>
    </dgm:pt>
    <dgm:pt modelId="{AB16F87B-C984-4214-A53E-490CEB4C500B}">
      <dgm:prSet custT="1"/>
      <dgm:spPr/>
      <dgm:t>
        <a:bodyPr/>
        <a:lstStyle/>
        <a:p>
          <a:pPr algn="ctr"/>
          <a:r>
            <a:rPr lang="ru-RU" sz="2800" b="0" i="0" dirty="0" smtClean="0"/>
            <a:t>Нарушения юридических прав предприятия и его работников</a:t>
          </a:r>
          <a:endParaRPr lang="ru-RU" sz="2800" b="0" i="0" dirty="0"/>
        </a:p>
      </dgm:t>
    </dgm:pt>
    <dgm:pt modelId="{248E8902-4767-468D-86FD-EDFCC8E60688}" type="parTrans" cxnId="{5835E2EC-475B-4C76-9E25-284028A52FC0}">
      <dgm:prSet/>
      <dgm:spPr/>
      <dgm:t>
        <a:bodyPr/>
        <a:lstStyle/>
        <a:p>
          <a:endParaRPr lang="ru-RU"/>
        </a:p>
      </dgm:t>
    </dgm:pt>
    <dgm:pt modelId="{0D8CBFEA-1CE3-4E69-A1C6-92C95355B938}" type="sibTrans" cxnId="{5835E2EC-475B-4C76-9E25-284028A52FC0}">
      <dgm:prSet/>
      <dgm:spPr/>
      <dgm:t>
        <a:bodyPr/>
        <a:lstStyle/>
        <a:p>
          <a:endParaRPr lang="ru-RU"/>
        </a:p>
      </dgm:t>
    </dgm:pt>
    <dgm:pt modelId="{E971893D-06A3-4388-BD6C-664DDA4F358B}" type="pres">
      <dgm:prSet presAssocID="{C3F056C0-25B1-4618-A951-6453252CFB05}" presName="compositeShape" presStyleCnt="0">
        <dgm:presLayoutVars>
          <dgm:dir/>
          <dgm:resizeHandles/>
        </dgm:presLayoutVars>
      </dgm:prSet>
      <dgm:spPr/>
    </dgm:pt>
    <dgm:pt modelId="{DFDA3C1E-6458-4DA2-8FFA-888A43168241}" type="pres">
      <dgm:prSet presAssocID="{C3F056C0-25B1-4618-A951-6453252CFB05}" presName="pyramid" presStyleLbl="node1" presStyleIdx="0" presStyleCnt="1"/>
      <dgm:spPr/>
    </dgm:pt>
    <dgm:pt modelId="{BC5571A8-BB77-4735-B221-8934B79EFAC7}" type="pres">
      <dgm:prSet presAssocID="{C3F056C0-25B1-4618-A951-6453252CFB05}" presName="theList" presStyleCnt="0"/>
      <dgm:spPr/>
    </dgm:pt>
    <dgm:pt modelId="{DA177818-8D4A-4352-B905-00E2991C11B9}" type="pres">
      <dgm:prSet presAssocID="{19384D89-2EE6-4B51-B254-393D3C21F793}" presName="aNode" presStyleLbl="fgAcc1" presStyleIdx="0" presStyleCnt="5" custScaleX="195331" custScaleY="2424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05FD86-30CE-40FF-BDEF-8A0AE3E05F8D}" type="pres">
      <dgm:prSet presAssocID="{19384D89-2EE6-4B51-B254-393D3C21F793}" presName="aSpace" presStyleCnt="0"/>
      <dgm:spPr/>
    </dgm:pt>
    <dgm:pt modelId="{B7B7EF52-DED5-4A8C-9802-802F05273CA0}" type="pres">
      <dgm:prSet presAssocID="{EC29239B-FA57-402F-A603-71FB2B70F2EE}" presName="aNode" presStyleLbl="fgAcc1" presStyleIdx="1" presStyleCnt="5" custScaleX="193464" custScaleY="176060" custLinFactNeighborX="1581" custLinFactNeighborY="215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DFF65F-A7D5-4419-AC95-C02FAF764F6E}" type="pres">
      <dgm:prSet presAssocID="{EC29239B-FA57-402F-A603-71FB2B70F2EE}" presName="aSpace" presStyleCnt="0"/>
      <dgm:spPr/>
    </dgm:pt>
    <dgm:pt modelId="{1B47102D-B6CF-44C9-A8EC-3CA6C48E4BDC}" type="pres">
      <dgm:prSet presAssocID="{AB16F87B-C984-4214-A53E-490CEB4C500B}" presName="aNode" presStyleLbl="fgAcc1" presStyleIdx="2" presStyleCnt="5" custScaleX="193719" custScaleY="1125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91F08E-51ED-4C65-B7C3-BA569BCAECB9}" type="pres">
      <dgm:prSet presAssocID="{AB16F87B-C984-4214-A53E-490CEB4C500B}" presName="aSpace" presStyleCnt="0"/>
      <dgm:spPr/>
    </dgm:pt>
    <dgm:pt modelId="{C1307432-864B-4915-9716-9DDA104437AA}" type="pres">
      <dgm:prSet presAssocID="{302E0D8F-CD1D-4993-A0A0-56291789BE5C}" presName="aNode" presStyleLbl="fgAcc1" presStyleIdx="3" presStyleCnt="5" custScaleX="193312" custScaleY="145166" custLinFactNeighborX="-1054" custLinFactNeighborY="501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917BB4-79B5-45B2-9C26-CC89F7439C45}" type="pres">
      <dgm:prSet presAssocID="{302E0D8F-CD1D-4993-A0A0-56291789BE5C}" presName="aSpace" presStyleCnt="0"/>
      <dgm:spPr/>
    </dgm:pt>
    <dgm:pt modelId="{EC86031A-3EEE-43FE-B69B-BD589E747641}" type="pres">
      <dgm:prSet presAssocID="{95A851D6-A0E6-4EF7-92E3-025E1A610B3E}" presName="aNode" presStyleLbl="fgAcc1" presStyleIdx="4" presStyleCnt="5" custScaleX="197528" custScaleY="172962" custLinFactNeighborX="527" custLinFactNeighborY="-937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084451-FFAD-4FBD-80AD-A0CAA98E63C1}" type="pres">
      <dgm:prSet presAssocID="{95A851D6-A0E6-4EF7-92E3-025E1A610B3E}" presName="aSpace" presStyleCnt="0"/>
      <dgm:spPr/>
    </dgm:pt>
  </dgm:ptLst>
  <dgm:cxnLst>
    <dgm:cxn modelId="{18909DC0-4BB7-4DCC-9928-2DEFB8C73B39}" type="presOf" srcId="{19384D89-2EE6-4B51-B254-393D3C21F793}" destId="{DA177818-8D4A-4352-B905-00E2991C11B9}" srcOrd="0" destOrd="0" presId="urn:microsoft.com/office/officeart/2005/8/layout/pyramid2"/>
    <dgm:cxn modelId="{37EB3DEA-0395-4909-B3B9-6EA1B1A28617}" srcId="{C3F056C0-25B1-4618-A951-6453252CFB05}" destId="{95A851D6-A0E6-4EF7-92E3-025E1A610B3E}" srcOrd="4" destOrd="0" parTransId="{C095871E-115C-4FF9-960B-540DC9FDD7E0}" sibTransId="{8CB6C35D-93E1-4E3A-9D15-762A6ED3F821}"/>
    <dgm:cxn modelId="{8C691191-A77F-4B4E-A130-146BC9547EFF}" type="presOf" srcId="{C3F056C0-25B1-4618-A951-6453252CFB05}" destId="{E971893D-06A3-4388-BD6C-664DDA4F358B}" srcOrd="0" destOrd="0" presId="urn:microsoft.com/office/officeart/2005/8/layout/pyramid2"/>
    <dgm:cxn modelId="{57048C22-8E33-44E0-883F-C606182ED00A}" type="presOf" srcId="{95A851D6-A0E6-4EF7-92E3-025E1A610B3E}" destId="{EC86031A-3EEE-43FE-B69B-BD589E747641}" srcOrd="0" destOrd="0" presId="urn:microsoft.com/office/officeart/2005/8/layout/pyramid2"/>
    <dgm:cxn modelId="{5835E2EC-475B-4C76-9E25-284028A52FC0}" srcId="{C3F056C0-25B1-4618-A951-6453252CFB05}" destId="{AB16F87B-C984-4214-A53E-490CEB4C500B}" srcOrd="2" destOrd="0" parTransId="{248E8902-4767-468D-86FD-EDFCC8E60688}" sibTransId="{0D8CBFEA-1CE3-4E69-A1C6-92C95355B938}"/>
    <dgm:cxn modelId="{11EA96D4-2EE0-4ABE-AE2A-236B4B564493}" type="presOf" srcId="{AB16F87B-C984-4214-A53E-490CEB4C500B}" destId="{1B47102D-B6CF-44C9-A8EC-3CA6C48E4BDC}" srcOrd="0" destOrd="0" presId="urn:microsoft.com/office/officeart/2005/8/layout/pyramid2"/>
    <dgm:cxn modelId="{19E5BA9A-739D-4DF9-94EF-8145518F023E}" type="presOf" srcId="{302E0D8F-CD1D-4993-A0A0-56291789BE5C}" destId="{C1307432-864B-4915-9716-9DDA104437AA}" srcOrd="0" destOrd="0" presId="urn:microsoft.com/office/officeart/2005/8/layout/pyramid2"/>
    <dgm:cxn modelId="{65A4CC9F-371B-4B9D-8F5A-6B34A71509D2}" srcId="{C3F056C0-25B1-4618-A951-6453252CFB05}" destId="{302E0D8F-CD1D-4993-A0A0-56291789BE5C}" srcOrd="3" destOrd="0" parTransId="{AA6E131F-8AEC-48A9-8EF2-EBB366E50F41}" sibTransId="{D56BBB6D-BB2C-425B-8156-2836B240673B}"/>
    <dgm:cxn modelId="{FA50755F-659A-4421-9AC6-6279032080E8}" srcId="{C3F056C0-25B1-4618-A951-6453252CFB05}" destId="{EC29239B-FA57-402F-A603-71FB2B70F2EE}" srcOrd="1" destOrd="0" parTransId="{2DF8F228-CE0A-4BBB-B157-3DD3B61B4A8E}" sibTransId="{3E992188-2F0E-43E2-8353-280492B98C6A}"/>
    <dgm:cxn modelId="{4720AA51-5A86-43A1-9D90-15662C55D067}" srcId="{C3F056C0-25B1-4618-A951-6453252CFB05}" destId="{19384D89-2EE6-4B51-B254-393D3C21F793}" srcOrd="0" destOrd="0" parTransId="{FE1300C7-51F0-4056-8F34-60FDDA63AB24}" sibTransId="{5A853F65-E74F-4A7D-AE7A-90E44BC3C554}"/>
    <dgm:cxn modelId="{03989A43-FEAF-4ECA-B436-4A8D26C20750}" type="presOf" srcId="{EC29239B-FA57-402F-A603-71FB2B70F2EE}" destId="{B7B7EF52-DED5-4A8C-9802-802F05273CA0}" srcOrd="0" destOrd="0" presId="urn:microsoft.com/office/officeart/2005/8/layout/pyramid2"/>
    <dgm:cxn modelId="{8EADD3B8-F417-40A5-B4A7-343048095771}" type="presParOf" srcId="{E971893D-06A3-4388-BD6C-664DDA4F358B}" destId="{DFDA3C1E-6458-4DA2-8FFA-888A43168241}" srcOrd="0" destOrd="0" presId="urn:microsoft.com/office/officeart/2005/8/layout/pyramid2"/>
    <dgm:cxn modelId="{02B28826-F63A-465C-B2AA-241661DB34C9}" type="presParOf" srcId="{E971893D-06A3-4388-BD6C-664DDA4F358B}" destId="{BC5571A8-BB77-4735-B221-8934B79EFAC7}" srcOrd="1" destOrd="0" presId="urn:microsoft.com/office/officeart/2005/8/layout/pyramid2"/>
    <dgm:cxn modelId="{B2F3FCAE-BDF3-41CE-A408-E4292448A232}" type="presParOf" srcId="{BC5571A8-BB77-4735-B221-8934B79EFAC7}" destId="{DA177818-8D4A-4352-B905-00E2991C11B9}" srcOrd="0" destOrd="0" presId="urn:microsoft.com/office/officeart/2005/8/layout/pyramid2"/>
    <dgm:cxn modelId="{07D0DB5D-6444-4DE4-BCA5-B21C8B0638B0}" type="presParOf" srcId="{BC5571A8-BB77-4735-B221-8934B79EFAC7}" destId="{4505FD86-30CE-40FF-BDEF-8A0AE3E05F8D}" srcOrd="1" destOrd="0" presId="urn:microsoft.com/office/officeart/2005/8/layout/pyramid2"/>
    <dgm:cxn modelId="{A736D314-3819-4140-9DB2-AC4FB8CD7291}" type="presParOf" srcId="{BC5571A8-BB77-4735-B221-8934B79EFAC7}" destId="{B7B7EF52-DED5-4A8C-9802-802F05273CA0}" srcOrd="2" destOrd="0" presId="urn:microsoft.com/office/officeart/2005/8/layout/pyramid2"/>
    <dgm:cxn modelId="{CB6D2BE4-D0F7-4FC9-B883-86F3B208EB0D}" type="presParOf" srcId="{BC5571A8-BB77-4735-B221-8934B79EFAC7}" destId="{D4DFF65F-A7D5-4419-AC95-C02FAF764F6E}" srcOrd="3" destOrd="0" presId="urn:microsoft.com/office/officeart/2005/8/layout/pyramid2"/>
    <dgm:cxn modelId="{BF12B9E9-AEA3-470B-9D94-070AE0F6A150}" type="presParOf" srcId="{BC5571A8-BB77-4735-B221-8934B79EFAC7}" destId="{1B47102D-B6CF-44C9-A8EC-3CA6C48E4BDC}" srcOrd="4" destOrd="0" presId="urn:microsoft.com/office/officeart/2005/8/layout/pyramid2"/>
    <dgm:cxn modelId="{89214F88-F266-429A-A247-43DC09960B5B}" type="presParOf" srcId="{BC5571A8-BB77-4735-B221-8934B79EFAC7}" destId="{0691F08E-51ED-4C65-B7C3-BA569BCAECB9}" srcOrd="5" destOrd="0" presId="urn:microsoft.com/office/officeart/2005/8/layout/pyramid2"/>
    <dgm:cxn modelId="{C1815368-967A-4F51-BC05-3E57EB579172}" type="presParOf" srcId="{BC5571A8-BB77-4735-B221-8934B79EFAC7}" destId="{C1307432-864B-4915-9716-9DDA104437AA}" srcOrd="6" destOrd="0" presId="urn:microsoft.com/office/officeart/2005/8/layout/pyramid2"/>
    <dgm:cxn modelId="{5E90E1B8-231A-4536-AB4F-83F535E43152}" type="presParOf" srcId="{BC5571A8-BB77-4735-B221-8934B79EFAC7}" destId="{9B917BB4-79B5-45B2-9C26-CC89F7439C45}" srcOrd="7" destOrd="0" presId="urn:microsoft.com/office/officeart/2005/8/layout/pyramid2"/>
    <dgm:cxn modelId="{21090E25-9723-45C8-8A5F-448663BA7436}" type="presParOf" srcId="{BC5571A8-BB77-4735-B221-8934B79EFAC7}" destId="{EC86031A-3EEE-43FE-B69B-BD589E747641}" srcOrd="8" destOrd="0" presId="urn:microsoft.com/office/officeart/2005/8/layout/pyramid2"/>
    <dgm:cxn modelId="{0C7AFDE6-B1B6-47E4-8E31-2F366F92CEB3}" type="presParOf" srcId="{BC5571A8-BB77-4735-B221-8934B79EFAC7}" destId="{08084451-FFAD-4FBD-80AD-A0CAA98E63C1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0F9550-4A8B-4A1E-AAD1-91B98FBFB2CF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181CBFA-D407-4642-A264-FCA8AB56C94F}">
      <dgm:prSet phldrT="[Текст]" custT="1"/>
      <dgm:spPr/>
      <dgm:t>
        <a:bodyPr/>
        <a:lstStyle/>
        <a:p>
          <a:pPr algn="ctr">
            <a:lnSpc>
              <a:spcPct val="100000"/>
            </a:lnSpc>
          </a:pPr>
          <a:r>
            <a:rPr lang="ru-RU" sz="2000" dirty="0" smtClean="0"/>
            <a:t>Внешние </a:t>
          </a:r>
        </a:p>
        <a:p>
          <a:pPr algn="ctr">
            <a:lnSpc>
              <a:spcPct val="100000"/>
            </a:lnSpc>
          </a:pPr>
          <a:r>
            <a:rPr lang="ru-RU" sz="2000" dirty="0" smtClean="0"/>
            <a:t>угрозы</a:t>
          </a:r>
        </a:p>
        <a:p>
          <a:pPr algn="ctr">
            <a:lnSpc>
              <a:spcPct val="100000"/>
            </a:lnSpc>
          </a:pPr>
          <a:r>
            <a:rPr lang="ru-RU" sz="2000" dirty="0" smtClean="0"/>
            <a:t>правовой</a:t>
          </a:r>
        </a:p>
        <a:p>
          <a:pPr algn="ctr">
            <a:lnSpc>
              <a:spcPct val="100000"/>
            </a:lnSpc>
          </a:pPr>
          <a:r>
            <a:rPr lang="ru-RU" sz="2000" dirty="0" smtClean="0"/>
            <a:t>безопасности</a:t>
          </a:r>
        </a:p>
        <a:p>
          <a:pPr algn="ctr">
            <a:lnSpc>
              <a:spcPct val="100000"/>
            </a:lnSpc>
          </a:pPr>
          <a:r>
            <a:rPr lang="ru-RU" sz="2000" dirty="0" smtClean="0"/>
            <a:t>предприятия</a:t>
          </a:r>
          <a:endParaRPr lang="ru-RU" sz="2000" dirty="0"/>
        </a:p>
      </dgm:t>
    </dgm:pt>
    <dgm:pt modelId="{9C56A25D-D126-4282-A07B-C3E61A4FE848}" type="parTrans" cxnId="{5F0468EC-1825-4A0D-BFF4-8913070B0667}">
      <dgm:prSet/>
      <dgm:spPr/>
      <dgm:t>
        <a:bodyPr/>
        <a:lstStyle/>
        <a:p>
          <a:endParaRPr lang="ru-RU"/>
        </a:p>
      </dgm:t>
    </dgm:pt>
    <dgm:pt modelId="{60EB5A4A-B827-4BB9-BBD1-94F178D4C188}" type="sibTrans" cxnId="{5F0468EC-1825-4A0D-BFF4-8913070B0667}">
      <dgm:prSet/>
      <dgm:spPr/>
      <dgm:t>
        <a:bodyPr/>
        <a:lstStyle/>
        <a:p>
          <a:endParaRPr lang="ru-RU"/>
        </a:p>
      </dgm:t>
    </dgm:pt>
    <dgm:pt modelId="{752F567C-8220-4F93-B7DD-C086E6F64417}">
      <dgm:prSet phldrT="[Текст]" custT="1"/>
      <dgm:spPr/>
      <dgm:t>
        <a:bodyPr/>
        <a:lstStyle/>
        <a:p>
          <a:r>
            <a:rPr lang="ru-RU" sz="2000" dirty="0" smtClean="0"/>
            <a:t>Отсутствие правовых гарантий в случае насильственного отчуждения собственности</a:t>
          </a:r>
          <a:endParaRPr lang="ru-RU" sz="2000" dirty="0"/>
        </a:p>
      </dgm:t>
    </dgm:pt>
    <dgm:pt modelId="{045CE7EF-F011-4BE0-B707-043537508276}" type="parTrans" cxnId="{3D87078B-9C30-4FEC-AEE5-5A9864970F90}">
      <dgm:prSet/>
      <dgm:spPr/>
      <dgm:t>
        <a:bodyPr/>
        <a:lstStyle/>
        <a:p>
          <a:endParaRPr lang="ru-RU"/>
        </a:p>
      </dgm:t>
    </dgm:pt>
    <dgm:pt modelId="{E450F1C5-9B36-4A32-98C0-671EB78B8FFB}" type="sibTrans" cxnId="{3D87078B-9C30-4FEC-AEE5-5A9864970F90}">
      <dgm:prSet/>
      <dgm:spPr/>
      <dgm:t>
        <a:bodyPr/>
        <a:lstStyle/>
        <a:p>
          <a:endParaRPr lang="ru-RU"/>
        </a:p>
      </dgm:t>
    </dgm:pt>
    <dgm:pt modelId="{58B98D11-BC55-4E1B-BC80-F89F0A5B71B4}">
      <dgm:prSet phldrT="[Текст]" custT="1"/>
      <dgm:spPr/>
      <dgm:t>
        <a:bodyPr/>
        <a:lstStyle/>
        <a:p>
          <a:r>
            <a:rPr lang="ru-RU" sz="2000" dirty="0" smtClean="0"/>
            <a:t>Частые смены правительства, нестабильность системы налогообложения</a:t>
          </a:r>
          <a:endParaRPr lang="ru-RU" sz="2000" dirty="0"/>
        </a:p>
      </dgm:t>
    </dgm:pt>
    <dgm:pt modelId="{72D3A850-B0FF-480A-8FF3-DEC86717B596}" type="parTrans" cxnId="{C8CC186B-CC37-4A47-AFF7-012BEA83EEA9}">
      <dgm:prSet/>
      <dgm:spPr/>
      <dgm:t>
        <a:bodyPr/>
        <a:lstStyle/>
        <a:p>
          <a:endParaRPr lang="ru-RU"/>
        </a:p>
      </dgm:t>
    </dgm:pt>
    <dgm:pt modelId="{BF5E75F8-C2C3-406F-A741-951A88272D6A}" type="sibTrans" cxnId="{C8CC186B-CC37-4A47-AFF7-012BEA83EEA9}">
      <dgm:prSet/>
      <dgm:spPr/>
      <dgm:t>
        <a:bodyPr/>
        <a:lstStyle/>
        <a:p>
          <a:endParaRPr lang="ru-RU"/>
        </a:p>
      </dgm:t>
    </dgm:pt>
    <dgm:pt modelId="{85728C46-8097-44EC-85D2-5003C7237505}">
      <dgm:prSet custT="1"/>
      <dgm:spPr/>
      <dgm:t>
        <a:bodyPr/>
        <a:lstStyle/>
        <a:p>
          <a:r>
            <a:rPr lang="ru-RU" sz="2000" dirty="0" smtClean="0"/>
            <a:t>Блокирования счетов предприятий</a:t>
          </a:r>
          <a:endParaRPr lang="ru-RU" sz="2000" dirty="0"/>
        </a:p>
      </dgm:t>
    </dgm:pt>
    <dgm:pt modelId="{C0655C3C-9E97-40FC-9EC8-7B091F6FDF1B}" type="parTrans" cxnId="{E88FF24D-4891-43B9-B4D6-3AD4D5E1EDDD}">
      <dgm:prSet/>
      <dgm:spPr/>
      <dgm:t>
        <a:bodyPr/>
        <a:lstStyle/>
        <a:p>
          <a:endParaRPr lang="ru-RU"/>
        </a:p>
      </dgm:t>
    </dgm:pt>
    <dgm:pt modelId="{BA0A9607-E691-47C2-8462-AB5E18532811}" type="sibTrans" cxnId="{E88FF24D-4891-43B9-B4D6-3AD4D5E1EDDD}">
      <dgm:prSet/>
      <dgm:spPr/>
      <dgm:t>
        <a:bodyPr/>
        <a:lstStyle/>
        <a:p>
          <a:endParaRPr lang="ru-RU"/>
        </a:p>
      </dgm:t>
    </dgm:pt>
    <dgm:pt modelId="{6A1B82B7-3B16-4993-9F52-B16E6DF0FF79}">
      <dgm:prSet custT="1"/>
      <dgm:spPr/>
      <dgm:t>
        <a:bodyPr/>
        <a:lstStyle/>
        <a:p>
          <a:r>
            <a:rPr lang="ru-RU" sz="2000" dirty="0" smtClean="0"/>
            <a:t>Чрезмерные вмешательства государства в дела бизнеса</a:t>
          </a:r>
          <a:endParaRPr lang="ru-RU" sz="2000" dirty="0"/>
        </a:p>
      </dgm:t>
    </dgm:pt>
    <dgm:pt modelId="{F0213A51-B37C-483E-B472-98467A58E8FC}" type="parTrans" cxnId="{55B7CD1D-CEA2-45B8-8892-F08C3DBB5461}">
      <dgm:prSet/>
      <dgm:spPr/>
      <dgm:t>
        <a:bodyPr/>
        <a:lstStyle/>
        <a:p>
          <a:endParaRPr lang="ru-RU"/>
        </a:p>
      </dgm:t>
    </dgm:pt>
    <dgm:pt modelId="{C8D38195-688A-4A59-9D94-1D8EFD2A075B}" type="sibTrans" cxnId="{55B7CD1D-CEA2-45B8-8892-F08C3DBB5461}">
      <dgm:prSet/>
      <dgm:spPr/>
      <dgm:t>
        <a:bodyPr/>
        <a:lstStyle/>
        <a:p>
          <a:endParaRPr lang="ru-RU"/>
        </a:p>
      </dgm:t>
    </dgm:pt>
    <dgm:pt modelId="{4811110F-8621-45EC-8C92-A82A92D08E47}" type="pres">
      <dgm:prSet presAssocID="{980F9550-4A8B-4A1E-AAD1-91B98FBFB2C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A85FCA0-79D8-48DA-97C8-E07C62CE0BD8}" type="pres">
      <dgm:prSet presAssocID="{980F9550-4A8B-4A1E-AAD1-91B98FBFB2CF}" presName="radial" presStyleCnt="0">
        <dgm:presLayoutVars>
          <dgm:animLvl val="ctr"/>
        </dgm:presLayoutVars>
      </dgm:prSet>
      <dgm:spPr/>
    </dgm:pt>
    <dgm:pt modelId="{1C032A68-E228-4A4A-A994-729A24FE2D74}" type="pres">
      <dgm:prSet presAssocID="{D181CBFA-D407-4642-A264-FCA8AB56C94F}" presName="centerShape" presStyleLbl="vennNode1" presStyleIdx="0" presStyleCnt="5"/>
      <dgm:spPr/>
      <dgm:t>
        <a:bodyPr/>
        <a:lstStyle/>
        <a:p>
          <a:endParaRPr lang="ru-RU"/>
        </a:p>
      </dgm:t>
    </dgm:pt>
    <dgm:pt modelId="{A1E1766E-55F1-468C-93FB-BC00870DCBC3}" type="pres">
      <dgm:prSet presAssocID="{752F567C-8220-4F93-B7DD-C086E6F64417}" presName="node" presStyleLbl="vennNode1" presStyleIdx="1" presStyleCnt="5" custScaleX="224797" custScaleY="1419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281CA8-CA54-4E98-B6A7-1572051AF2AE}" type="pres">
      <dgm:prSet presAssocID="{85728C46-8097-44EC-85D2-5003C7237505}" presName="node" presStyleLbl="vennNode1" presStyleIdx="2" presStyleCnt="5" custScaleX="211153" custScaleY="1687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C567F9-9DA6-4CFC-86DB-258827400608}" type="pres">
      <dgm:prSet presAssocID="{6A1B82B7-3B16-4993-9F52-B16E6DF0FF79}" presName="node" presStyleLbl="vennNode1" presStyleIdx="3" presStyleCnt="5" custScaleX="211153" custScaleY="1457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AFE990-CA9B-42B9-9E67-27035ECE60F2}" type="pres">
      <dgm:prSet presAssocID="{58B98D11-BC55-4E1B-BC80-F89F0A5B71B4}" presName="node" presStyleLbl="vennNode1" presStyleIdx="4" presStyleCnt="5" custScaleX="212393" custScaleY="1739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1458048-75E6-49DC-A3B4-AC88D4460A9F}" type="presOf" srcId="{58B98D11-BC55-4E1B-BC80-F89F0A5B71B4}" destId="{38AFE990-CA9B-42B9-9E67-27035ECE60F2}" srcOrd="0" destOrd="0" presId="urn:microsoft.com/office/officeart/2005/8/layout/radial3"/>
    <dgm:cxn modelId="{55B7CD1D-CEA2-45B8-8892-F08C3DBB5461}" srcId="{D181CBFA-D407-4642-A264-FCA8AB56C94F}" destId="{6A1B82B7-3B16-4993-9F52-B16E6DF0FF79}" srcOrd="2" destOrd="0" parTransId="{F0213A51-B37C-483E-B472-98467A58E8FC}" sibTransId="{C8D38195-688A-4A59-9D94-1D8EFD2A075B}"/>
    <dgm:cxn modelId="{3D87078B-9C30-4FEC-AEE5-5A9864970F90}" srcId="{D181CBFA-D407-4642-A264-FCA8AB56C94F}" destId="{752F567C-8220-4F93-B7DD-C086E6F64417}" srcOrd="0" destOrd="0" parTransId="{045CE7EF-F011-4BE0-B707-043537508276}" sibTransId="{E450F1C5-9B36-4A32-98C0-671EB78B8FFB}"/>
    <dgm:cxn modelId="{5F0468EC-1825-4A0D-BFF4-8913070B0667}" srcId="{980F9550-4A8B-4A1E-AAD1-91B98FBFB2CF}" destId="{D181CBFA-D407-4642-A264-FCA8AB56C94F}" srcOrd="0" destOrd="0" parTransId="{9C56A25D-D126-4282-A07B-C3E61A4FE848}" sibTransId="{60EB5A4A-B827-4BB9-BBD1-94F178D4C188}"/>
    <dgm:cxn modelId="{E88FF24D-4891-43B9-B4D6-3AD4D5E1EDDD}" srcId="{D181CBFA-D407-4642-A264-FCA8AB56C94F}" destId="{85728C46-8097-44EC-85D2-5003C7237505}" srcOrd="1" destOrd="0" parTransId="{C0655C3C-9E97-40FC-9EC8-7B091F6FDF1B}" sibTransId="{BA0A9607-E691-47C2-8462-AB5E18532811}"/>
    <dgm:cxn modelId="{F262CFDD-11E3-45E0-B9DE-A4A40A1B7F2B}" type="presOf" srcId="{752F567C-8220-4F93-B7DD-C086E6F64417}" destId="{A1E1766E-55F1-468C-93FB-BC00870DCBC3}" srcOrd="0" destOrd="0" presId="urn:microsoft.com/office/officeart/2005/8/layout/radial3"/>
    <dgm:cxn modelId="{C8CC186B-CC37-4A47-AFF7-012BEA83EEA9}" srcId="{D181CBFA-D407-4642-A264-FCA8AB56C94F}" destId="{58B98D11-BC55-4E1B-BC80-F89F0A5B71B4}" srcOrd="3" destOrd="0" parTransId="{72D3A850-B0FF-480A-8FF3-DEC86717B596}" sibTransId="{BF5E75F8-C2C3-406F-A741-951A88272D6A}"/>
    <dgm:cxn modelId="{8C180C7F-81D7-4F48-BA34-4D4B06030C01}" type="presOf" srcId="{6A1B82B7-3B16-4993-9F52-B16E6DF0FF79}" destId="{3FC567F9-9DA6-4CFC-86DB-258827400608}" srcOrd="0" destOrd="0" presId="urn:microsoft.com/office/officeart/2005/8/layout/radial3"/>
    <dgm:cxn modelId="{435D6101-04A1-449B-8625-D20B7B1CC18F}" type="presOf" srcId="{D181CBFA-D407-4642-A264-FCA8AB56C94F}" destId="{1C032A68-E228-4A4A-A994-729A24FE2D74}" srcOrd="0" destOrd="0" presId="urn:microsoft.com/office/officeart/2005/8/layout/radial3"/>
    <dgm:cxn modelId="{B8713C6E-F057-42CB-A36E-FCB060530B69}" type="presOf" srcId="{980F9550-4A8B-4A1E-AAD1-91B98FBFB2CF}" destId="{4811110F-8621-45EC-8C92-A82A92D08E47}" srcOrd="0" destOrd="0" presId="urn:microsoft.com/office/officeart/2005/8/layout/radial3"/>
    <dgm:cxn modelId="{EF070311-9BE9-4096-B960-7186603A1792}" type="presOf" srcId="{85728C46-8097-44EC-85D2-5003C7237505}" destId="{A2281CA8-CA54-4E98-B6A7-1572051AF2AE}" srcOrd="0" destOrd="0" presId="urn:microsoft.com/office/officeart/2005/8/layout/radial3"/>
    <dgm:cxn modelId="{18760B90-1095-4F83-A2CC-93E9E1EEF07C}" type="presParOf" srcId="{4811110F-8621-45EC-8C92-A82A92D08E47}" destId="{CA85FCA0-79D8-48DA-97C8-E07C62CE0BD8}" srcOrd="0" destOrd="0" presId="urn:microsoft.com/office/officeart/2005/8/layout/radial3"/>
    <dgm:cxn modelId="{670A0419-4ED8-46AB-994A-E04A9BD1B8A3}" type="presParOf" srcId="{CA85FCA0-79D8-48DA-97C8-E07C62CE0BD8}" destId="{1C032A68-E228-4A4A-A994-729A24FE2D74}" srcOrd="0" destOrd="0" presId="urn:microsoft.com/office/officeart/2005/8/layout/radial3"/>
    <dgm:cxn modelId="{A6D52DDF-C67A-42D0-AD1C-7F45E013114E}" type="presParOf" srcId="{CA85FCA0-79D8-48DA-97C8-E07C62CE0BD8}" destId="{A1E1766E-55F1-468C-93FB-BC00870DCBC3}" srcOrd="1" destOrd="0" presId="urn:microsoft.com/office/officeart/2005/8/layout/radial3"/>
    <dgm:cxn modelId="{4AC23E20-66AC-49A8-A8A1-3BEE1FD69FE4}" type="presParOf" srcId="{CA85FCA0-79D8-48DA-97C8-E07C62CE0BD8}" destId="{A2281CA8-CA54-4E98-B6A7-1572051AF2AE}" srcOrd="2" destOrd="0" presId="urn:microsoft.com/office/officeart/2005/8/layout/radial3"/>
    <dgm:cxn modelId="{80AFCFD2-1B33-40E0-9CEE-CCC9A0A18D8D}" type="presParOf" srcId="{CA85FCA0-79D8-48DA-97C8-E07C62CE0BD8}" destId="{3FC567F9-9DA6-4CFC-86DB-258827400608}" srcOrd="3" destOrd="0" presId="urn:microsoft.com/office/officeart/2005/8/layout/radial3"/>
    <dgm:cxn modelId="{12D6472F-044B-4C39-B39E-F316C421A9AB}" type="presParOf" srcId="{CA85FCA0-79D8-48DA-97C8-E07C62CE0BD8}" destId="{38AFE990-CA9B-42B9-9E67-27035ECE60F2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285C157-BB75-4FDE-946A-57ACD4EBC006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0E8871A-B55D-4373-9487-7D17D22EF205}">
      <dgm:prSet phldrT="[Текст]" phldr="1"/>
      <dgm:spPr/>
      <dgm:t>
        <a:bodyPr/>
        <a:lstStyle/>
        <a:p>
          <a:endParaRPr lang="ru-RU"/>
        </a:p>
      </dgm:t>
    </dgm:pt>
    <dgm:pt modelId="{60D551B0-4C88-441C-8B13-DA677B11ADE7}" type="parTrans" cxnId="{CA36B382-7B59-4531-ABE9-38437A71B17C}">
      <dgm:prSet/>
      <dgm:spPr/>
      <dgm:t>
        <a:bodyPr/>
        <a:lstStyle/>
        <a:p>
          <a:endParaRPr lang="ru-RU"/>
        </a:p>
      </dgm:t>
    </dgm:pt>
    <dgm:pt modelId="{650A897F-AA49-4956-AE06-C862A1E5F7AB}" type="sibTrans" cxnId="{CA36B382-7B59-4531-ABE9-38437A71B17C}">
      <dgm:prSet/>
      <dgm:spPr/>
      <dgm:t>
        <a:bodyPr/>
        <a:lstStyle/>
        <a:p>
          <a:endParaRPr lang="ru-RU"/>
        </a:p>
      </dgm:t>
    </dgm:pt>
    <dgm:pt modelId="{9785B5BD-7DC0-4543-9564-094B160B97CB}">
      <dgm:prSet phldrT="[Текст]"/>
      <dgm:spPr/>
      <dgm:t>
        <a:bodyPr/>
        <a:lstStyle/>
        <a:p>
          <a:r>
            <a:rPr lang="ru-RU" b="0" i="0" dirty="0" smtClean="0">
              <a:solidFill>
                <a:srgbClr val="000000"/>
              </a:solidFill>
              <a:effectLst/>
              <a:latin typeface="yandex-sans"/>
            </a:rPr>
            <a:t>Непродуманные нормы внутреннего распорядка</a:t>
          </a:r>
          <a:endParaRPr lang="ru-RU" dirty="0"/>
        </a:p>
      </dgm:t>
    </dgm:pt>
    <dgm:pt modelId="{E7390A40-D89C-4EB7-A340-BCC35E68EC3B}" type="parTrans" cxnId="{127B26CE-6923-4586-B7E8-85A728E83D20}">
      <dgm:prSet/>
      <dgm:spPr/>
      <dgm:t>
        <a:bodyPr/>
        <a:lstStyle/>
        <a:p>
          <a:endParaRPr lang="ru-RU"/>
        </a:p>
      </dgm:t>
    </dgm:pt>
    <dgm:pt modelId="{B4048781-844F-44DE-92F1-E40F1F164FDA}" type="sibTrans" cxnId="{127B26CE-6923-4586-B7E8-85A728E83D20}">
      <dgm:prSet/>
      <dgm:spPr/>
      <dgm:t>
        <a:bodyPr/>
        <a:lstStyle/>
        <a:p>
          <a:endParaRPr lang="ru-RU"/>
        </a:p>
      </dgm:t>
    </dgm:pt>
    <dgm:pt modelId="{CDE9AF6A-E1FA-4D54-8E28-8883936585E2}">
      <dgm:prSet phldrT="[Текст]" phldr="1"/>
      <dgm:spPr/>
      <dgm:t>
        <a:bodyPr/>
        <a:lstStyle/>
        <a:p>
          <a:endParaRPr lang="ru-RU"/>
        </a:p>
      </dgm:t>
    </dgm:pt>
    <dgm:pt modelId="{D73B77DF-7E6A-4FAA-8220-B7106E7341A0}" type="parTrans" cxnId="{992BB0F6-7BDC-461B-AB23-FE354F086F72}">
      <dgm:prSet/>
      <dgm:spPr/>
      <dgm:t>
        <a:bodyPr/>
        <a:lstStyle/>
        <a:p>
          <a:endParaRPr lang="ru-RU"/>
        </a:p>
      </dgm:t>
    </dgm:pt>
    <dgm:pt modelId="{1EFFF0ED-E6D3-43C3-8DCF-0C4752140E97}" type="sibTrans" cxnId="{992BB0F6-7BDC-461B-AB23-FE354F086F72}">
      <dgm:prSet/>
      <dgm:spPr/>
      <dgm:t>
        <a:bodyPr/>
        <a:lstStyle/>
        <a:p>
          <a:endParaRPr lang="ru-RU"/>
        </a:p>
      </dgm:t>
    </dgm:pt>
    <dgm:pt modelId="{B76562AE-C9A7-465F-BC84-8CB5AB6760AA}">
      <dgm:prSet phldrT="[Текст]"/>
      <dgm:spPr/>
      <dgm:t>
        <a:bodyPr/>
        <a:lstStyle/>
        <a:p>
          <a:r>
            <a:rPr lang="ru-RU" dirty="0" smtClean="0"/>
            <a:t>Должностные положения, инструкции</a:t>
          </a:r>
          <a:endParaRPr lang="ru-RU" dirty="0"/>
        </a:p>
      </dgm:t>
    </dgm:pt>
    <dgm:pt modelId="{6D81291A-C8D9-4E05-AB1D-64B837B80415}" type="parTrans" cxnId="{77E53EE9-117B-44B6-9E72-5B973D5887CD}">
      <dgm:prSet/>
      <dgm:spPr/>
      <dgm:t>
        <a:bodyPr/>
        <a:lstStyle/>
        <a:p>
          <a:endParaRPr lang="ru-RU"/>
        </a:p>
      </dgm:t>
    </dgm:pt>
    <dgm:pt modelId="{2113569F-AD8F-4D04-965B-D4296232AB40}" type="sibTrans" cxnId="{77E53EE9-117B-44B6-9E72-5B973D5887CD}">
      <dgm:prSet/>
      <dgm:spPr/>
      <dgm:t>
        <a:bodyPr/>
        <a:lstStyle/>
        <a:p>
          <a:endParaRPr lang="ru-RU"/>
        </a:p>
      </dgm:t>
    </dgm:pt>
    <dgm:pt modelId="{1EFE0E91-EF34-4C72-8B6A-54B01486F5F8}">
      <dgm:prSet phldrT="[Текст]" phldr="1"/>
      <dgm:spPr/>
      <dgm:t>
        <a:bodyPr/>
        <a:lstStyle/>
        <a:p>
          <a:endParaRPr lang="ru-RU"/>
        </a:p>
      </dgm:t>
    </dgm:pt>
    <dgm:pt modelId="{FC3CCA8B-9C28-44FF-9E65-4FFCD0D5B90E}" type="parTrans" cxnId="{10C436BB-C124-4A2A-A82B-EEF5DC10ED6C}">
      <dgm:prSet/>
      <dgm:spPr/>
      <dgm:t>
        <a:bodyPr/>
        <a:lstStyle/>
        <a:p>
          <a:endParaRPr lang="ru-RU"/>
        </a:p>
      </dgm:t>
    </dgm:pt>
    <dgm:pt modelId="{52DAAC8C-13AF-4833-8CD3-C7883E26382F}" type="sibTrans" cxnId="{10C436BB-C124-4A2A-A82B-EEF5DC10ED6C}">
      <dgm:prSet/>
      <dgm:spPr/>
      <dgm:t>
        <a:bodyPr/>
        <a:lstStyle/>
        <a:p>
          <a:endParaRPr lang="ru-RU"/>
        </a:p>
      </dgm:t>
    </dgm:pt>
    <dgm:pt modelId="{E4F503F1-FC11-417C-9184-47046B10863B}">
      <dgm:prSet phldrT="[Текст]"/>
      <dgm:spPr/>
      <dgm:t>
        <a:bodyPr/>
        <a:lstStyle/>
        <a:p>
          <a:r>
            <a:rPr lang="ru-RU" dirty="0" smtClean="0"/>
            <a:t>Недостатки законодательной базы в вопросах согласования деятельности частных охранных фирм с государственными органами</a:t>
          </a:r>
          <a:endParaRPr lang="ru-RU" dirty="0"/>
        </a:p>
      </dgm:t>
    </dgm:pt>
    <dgm:pt modelId="{0ABD1A2F-D2EB-4D93-84CC-622A83746C94}" type="parTrans" cxnId="{C75C1F69-3FFD-4B3E-A3B2-79A0F37CA391}">
      <dgm:prSet/>
      <dgm:spPr/>
      <dgm:t>
        <a:bodyPr/>
        <a:lstStyle/>
        <a:p>
          <a:endParaRPr lang="ru-RU"/>
        </a:p>
      </dgm:t>
    </dgm:pt>
    <dgm:pt modelId="{FF489D71-F104-4521-A1F4-DB8402CD234D}" type="sibTrans" cxnId="{C75C1F69-3FFD-4B3E-A3B2-79A0F37CA391}">
      <dgm:prSet/>
      <dgm:spPr/>
      <dgm:t>
        <a:bodyPr/>
        <a:lstStyle/>
        <a:p>
          <a:endParaRPr lang="ru-RU"/>
        </a:p>
      </dgm:t>
    </dgm:pt>
    <dgm:pt modelId="{B614537A-5DD5-46A4-81FF-91DFF7F0A9CA}" type="pres">
      <dgm:prSet presAssocID="{C285C157-BB75-4FDE-946A-57ACD4EBC00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7EF701-E428-499B-9F7B-01F05CFB57C3}" type="pres">
      <dgm:prSet presAssocID="{90E8871A-B55D-4373-9487-7D17D22EF205}" presName="composite" presStyleCnt="0"/>
      <dgm:spPr/>
    </dgm:pt>
    <dgm:pt modelId="{D394E88B-EFE5-44A2-B3F3-B66705023792}" type="pres">
      <dgm:prSet presAssocID="{90E8871A-B55D-4373-9487-7D17D22EF205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C64884-B585-48A0-8BE5-6D6F02CF0593}" type="pres">
      <dgm:prSet presAssocID="{90E8871A-B55D-4373-9487-7D17D22EF20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9BD046-D172-41E6-8A2F-0496DF96D1DD}" type="pres">
      <dgm:prSet presAssocID="{650A897F-AA49-4956-AE06-C862A1E5F7AB}" presName="sp" presStyleCnt="0"/>
      <dgm:spPr/>
    </dgm:pt>
    <dgm:pt modelId="{F5A8A801-0BA4-4AA1-8D5E-416B103B7644}" type="pres">
      <dgm:prSet presAssocID="{CDE9AF6A-E1FA-4D54-8E28-8883936585E2}" presName="composite" presStyleCnt="0"/>
      <dgm:spPr/>
    </dgm:pt>
    <dgm:pt modelId="{3F9DE15A-A8C2-4A2D-9311-CE6096932FAF}" type="pres">
      <dgm:prSet presAssocID="{CDE9AF6A-E1FA-4D54-8E28-8883936585E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A0F7DF-8803-4B02-A802-722BE82618E9}" type="pres">
      <dgm:prSet presAssocID="{CDE9AF6A-E1FA-4D54-8E28-8883936585E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5A9091-7F13-4E49-80B7-1485D08D19C4}" type="pres">
      <dgm:prSet presAssocID="{1EFFF0ED-E6D3-43C3-8DCF-0C4752140E97}" presName="sp" presStyleCnt="0"/>
      <dgm:spPr/>
    </dgm:pt>
    <dgm:pt modelId="{99384BF8-B65D-4B32-BB18-3CD4B845A90F}" type="pres">
      <dgm:prSet presAssocID="{1EFE0E91-EF34-4C72-8B6A-54B01486F5F8}" presName="composite" presStyleCnt="0"/>
      <dgm:spPr/>
    </dgm:pt>
    <dgm:pt modelId="{DF583DE4-D928-4938-9DD6-550B915BA2A9}" type="pres">
      <dgm:prSet presAssocID="{1EFE0E91-EF34-4C72-8B6A-54B01486F5F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A8086B-F14C-4094-9C72-3D2B6CB9C2F8}" type="pres">
      <dgm:prSet presAssocID="{1EFE0E91-EF34-4C72-8B6A-54B01486F5F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92BB0F6-7BDC-461B-AB23-FE354F086F72}" srcId="{C285C157-BB75-4FDE-946A-57ACD4EBC006}" destId="{CDE9AF6A-E1FA-4D54-8E28-8883936585E2}" srcOrd="1" destOrd="0" parTransId="{D73B77DF-7E6A-4FAA-8220-B7106E7341A0}" sibTransId="{1EFFF0ED-E6D3-43C3-8DCF-0C4752140E97}"/>
    <dgm:cxn modelId="{10C436BB-C124-4A2A-A82B-EEF5DC10ED6C}" srcId="{C285C157-BB75-4FDE-946A-57ACD4EBC006}" destId="{1EFE0E91-EF34-4C72-8B6A-54B01486F5F8}" srcOrd="2" destOrd="0" parTransId="{FC3CCA8B-9C28-44FF-9E65-4FFCD0D5B90E}" sibTransId="{52DAAC8C-13AF-4833-8CD3-C7883E26382F}"/>
    <dgm:cxn modelId="{127B26CE-6923-4586-B7E8-85A728E83D20}" srcId="{90E8871A-B55D-4373-9487-7D17D22EF205}" destId="{9785B5BD-7DC0-4543-9564-094B160B97CB}" srcOrd="0" destOrd="0" parTransId="{E7390A40-D89C-4EB7-A340-BCC35E68EC3B}" sibTransId="{B4048781-844F-44DE-92F1-E40F1F164FDA}"/>
    <dgm:cxn modelId="{C95951AD-1033-48B9-A404-492B37D9C58A}" type="presOf" srcId="{90E8871A-B55D-4373-9487-7D17D22EF205}" destId="{D394E88B-EFE5-44A2-B3F3-B66705023792}" srcOrd="0" destOrd="0" presId="urn:microsoft.com/office/officeart/2005/8/layout/chevron2"/>
    <dgm:cxn modelId="{CA36B382-7B59-4531-ABE9-38437A71B17C}" srcId="{C285C157-BB75-4FDE-946A-57ACD4EBC006}" destId="{90E8871A-B55D-4373-9487-7D17D22EF205}" srcOrd="0" destOrd="0" parTransId="{60D551B0-4C88-441C-8B13-DA677B11ADE7}" sibTransId="{650A897F-AA49-4956-AE06-C862A1E5F7AB}"/>
    <dgm:cxn modelId="{7AEA389F-4F09-4C2B-9A9A-07EABFB40C09}" type="presOf" srcId="{B76562AE-C9A7-465F-BC84-8CB5AB6760AA}" destId="{1BA0F7DF-8803-4B02-A802-722BE82618E9}" srcOrd="0" destOrd="0" presId="urn:microsoft.com/office/officeart/2005/8/layout/chevron2"/>
    <dgm:cxn modelId="{3305B4C8-D8C8-4837-A0A5-9C926C60A1A6}" type="presOf" srcId="{E4F503F1-FC11-417C-9184-47046B10863B}" destId="{BAA8086B-F14C-4094-9C72-3D2B6CB9C2F8}" srcOrd="0" destOrd="0" presId="urn:microsoft.com/office/officeart/2005/8/layout/chevron2"/>
    <dgm:cxn modelId="{503D23BA-9697-4555-B226-69F165658A41}" type="presOf" srcId="{C285C157-BB75-4FDE-946A-57ACD4EBC006}" destId="{B614537A-5DD5-46A4-81FF-91DFF7F0A9CA}" srcOrd="0" destOrd="0" presId="urn:microsoft.com/office/officeart/2005/8/layout/chevron2"/>
    <dgm:cxn modelId="{C75C1F69-3FFD-4B3E-A3B2-79A0F37CA391}" srcId="{1EFE0E91-EF34-4C72-8B6A-54B01486F5F8}" destId="{E4F503F1-FC11-417C-9184-47046B10863B}" srcOrd="0" destOrd="0" parTransId="{0ABD1A2F-D2EB-4D93-84CC-622A83746C94}" sibTransId="{FF489D71-F104-4521-A1F4-DB8402CD234D}"/>
    <dgm:cxn modelId="{044A5DF9-9384-4F9A-9473-99F8106CDAC6}" type="presOf" srcId="{9785B5BD-7DC0-4543-9564-094B160B97CB}" destId="{13C64884-B585-48A0-8BE5-6D6F02CF0593}" srcOrd="0" destOrd="0" presId="urn:microsoft.com/office/officeart/2005/8/layout/chevron2"/>
    <dgm:cxn modelId="{8DC24EEA-9381-400A-B276-370A85186214}" type="presOf" srcId="{1EFE0E91-EF34-4C72-8B6A-54B01486F5F8}" destId="{DF583DE4-D928-4938-9DD6-550B915BA2A9}" srcOrd="0" destOrd="0" presId="urn:microsoft.com/office/officeart/2005/8/layout/chevron2"/>
    <dgm:cxn modelId="{77E53EE9-117B-44B6-9E72-5B973D5887CD}" srcId="{CDE9AF6A-E1FA-4D54-8E28-8883936585E2}" destId="{B76562AE-C9A7-465F-BC84-8CB5AB6760AA}" srcOrd="0" destOrd="0" parTransId="{6D81291A-C8D9-4E05-AB1D-64B837B80415}" sibTransId="{2113569F-AD8F-4D04-965B-D4296232AB40}"/>
    <dgm:cxn modelId="{2B481CC3-65FD-4F0D-851C-E39183DE6F41}" type="presOf" srcId="{CDE9AF6A-E1FA-4D54-8E28-8883936585E2}" destId="{3F9DE15A-A8C2-4A2D-9311-CE6096932FAF}" srcOrd="0" destOrd="0" presId="urn:microsoft.com/office/officeart/2005/8/layout/chevron2"/>
    <dgm:cxn modelId="{92A929E5-EC25-46F1-84AB-F2F112A6CE36}" type="presParOf" srcId="{B614537A-5DD5-46A4-81FF-91DFF7F0A9CA}" destId="{B57EF701-E428-499B-9F7B-01F05CFB57C3}" srcOrd="0" destOrd="0" presId="urn:microsoft.com/office/officeart/2005/8/layout/chevron2"/>
    <dgm:cxn modelId="{F49FA8D2-D055-4088-9199-4A763E1E090A}" type="presParOf" srcId="{B57EF701-E428-499B-9F7B-01F05CFB57C3}" destId="{D394E88B-EFE5-44A2-B3F3-B66705023792}" srcOrd="0" destOrd="0" presId="urn:microsoft.com/office/officeart/2005/8/layout/chevron2"/>
    <dgm:cxn modelId="{24D84FD5-3C80-4FB7-9F76-5E9374A7B798}" type="presParOf" srcId="{B57EF701-E428-499B-9F7B-01F05CFB57C3}" destId="{13C64884-B585-48A0-8BE5-6D6F02CF0593}" srcOrd="1" destOrd="0" presId="urn:microsoft.com/office/officeart/2005/8/layout/chevron2"/>
    <dgm:cxn modelId="{0CDAF782-9B32-4D3E-9ADD-4DE39F29219D}" type="presParOf" srcId="{B614537A-5DD5-46A4-81FF-91DFF7F0A9CA}" destId="{199BD046-D172-41E6-8A2F-0496DF96D1DD}" srcOrd="1" destOrd="0" presId="urn:microsoft.com/office/officeart/2005/8/layout/chevron2"/>
    <dgm:cxn modelId="{43F451D9-C993-49F9-8F13-9C522372D4AA}" type="presParOf" srcId="{B614537A-5DD5-46A4-81FF-91DFF7F0A9CA}" destId="{F5A8A801-0BA4-4AA1-8D5E-416B103B7644}" srcOrd="2" destOrd="0" presId="urn:microsoft.com/office/officeart/2005/8/layout/chevron2"/>
    <dgm:cxn modelId="{3DFFE486-DFA6-4CE0-8609-B61F4173C354}" type="presParOf" srcId="{F5A8A801-0BA4-4AA1-8D5E-416B103B7644}" destId="{3F9DE15A-A8C2-4A2D-9311-CE6096932FAF}" srcOrd="0" destOrd="0" presId="urn:microsoft.com/office/officeart/2005/8/layout/chevron2"/>
    <dgm:cxn modelId="{E1110ABC-B530-4642-9E1C-E2EE7852213A}" type="presParOf" srcId="{F5A8A801-0BA4-4AA1-8D5E-416B103B7644}" destId="{1BA0F7DF-8803-4B02-A802-722BE82618E9}" srcOrd="1" destOrd="0" presId="urn:microsoft.com/office/officeart/2005/8/layout/chevron2"/>
    <dgm:cxn modelId="{A51CBC6D-16BC-4E70-AC71-0CA29AF48699}" type="presParOf" srcId="{B614537A-5DD5-46A4-81FF-91DFF7F0A9CA}" destId="{AB5A9091-7F13-4E49-80B7-1485D08D19C4}" srcOrd="3" destOrd="0" presId="urn:microsoft.com/office/officeart/2005/8/layout/chevron2"/>
    <dgm:cxn modelId="{0385DF56-2BD6-46E2-8ECC-88C39BF5C79D}" type="presParOf" srcId="{B614537A-5DD5-46A4-81FF-91DFF7F0A9CA}" destId="{99384BF8-B65D-4B32-BB18-3CD4B845A90F}" srcOrd="4" destOrd="0" presId="urn:microsoft.com/office/officeart/2005/8/layout/chevron2"/>
    <dgm:cxn modelId="{003FC3D4-DED8-4C56-BEBF-8AE20F3929EC}" type="presParOf" srcId="{99384BF8-B65D-4B32-BB18-3CD4B845A90F}" destId="{DF583DE4-D928-4938-9DD6-550B915BA2A9}" srcOrd="0" destOrd="0" presId="urn:microsoft.com/office/officeart/2005/8/layout/chevron2"/>
    <dgm:cxn modelId="{8AB0464C-0B32-4F68-82FC-0399E66E4DBD}" type="presParOf" srcId="{99384BF8-B65D-4B32-BB18-3CD4B845A90F}" destId="{BAA8086B-F14C-4094-9C72-3D2B6CB9C2F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3D2C30E-C767-4D06-9CD1-B308F2671BFF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50C15B5-FEEF-46DA-9285-1F65233907D0}">
      <dgm:prSet custT="1"/>
      <dgm:spPr/>
      <dgm:t>
        <a:bodyPr/>
        <a:lstStyle/>
        <a:p>
          <a:r>
            <a:rPr lang="ru-RU" sz="2800" b="1" dirty="0" smtClean="0">
              <a:solidFill>
                <a:schemeClr val="tx1"/>
              </a:solidFill>
            </a:rPr>
            <a:t>Уровень организации и качества работ по обеспечению этой составляющей экономической безопасности</a:t>
          </a:r>
          <a:endParaRPr lang="ru-RU" sz="2800" b="1" dirty="0">
            <a:solidFill>
              <a:schemeClr val="tx1"/>
            </a:solidFill>
          </a:endParaRPr>
        </a:p>
      </dgm:t>
    </dgm:pt>
    <dgm:pt modelId="{D9A50855-12F1-4A92-898C-FA55D9D7753B}" type="parTrans" cxnId="{E55C88C7-FED8-42D7-8483-2B34D8980CDA}">
      <dgm:prSet/>
      <dgm:spPr/>
      <dgm:t>
        <a:bodyPr/>
        <a:lstStyle/>
        <a:p>
          <a:endParaRPr lang="ru-RU"/>
        </a:p>
      </dgm:t>
    </dgm:pt>
    <dgm:pt modelId="{E2DD2F15-1D8C-46C3-AC80-49F3CD95DC48}" type="sibTrans" cxnId="{E55C88C7-FED8-42D7-8483-2B34D8980CDA}">
      <dgm:prSet/>
      <dgm:spPr/>
      <dgm:t>
        <a:bodyPr/>
        <a:lstStyle/>
        <a:p>
          <a:endParaRPr lang="ru-RU"/>
        </a:p>
      </dgm:t>
    </dgm:pt>
    <dgm:pt modelId="{2A45627A-FD5A-48BA-8FD4-215B3EEC261A}">
      <dgm:prSet custT="1"/>
      <dgm:spPr/>
      <dgm:t>
        <a:bodyPr/>
        <a:lstStyle/>
        <a:p>
          <a:r>
            <a:rPr lang="ru-RU" sz="3200" dirty="0" smtClean="0">
              <a:solidFill>
                <a:schemeClr val="tx1"/>
              </a:solidFill>
            </a:rPr>
            <a:t>Бюджетно-ресурсное обеспечение работ</a:t>
          </a:r>
          <a:endParaRPr lang="ru-RU" sz="3200" dirty="0">
            <a:solidFill>
              <a:schemeClr val="tx1"/>
            </a:solidFill>
          </a:endParaRPr>
        </a:p>
      </dgm:t>
    </dgm:pt>
    <dgm:pt modelId="{DF449815-DA8A-45BC-8B98-C610DE1C84B2}" type="parTrans" cxnId="{026C5695-91AC-49F3-9326-A6E7663AFE83}">
      <dgm:prSet/>
      <dgm:spPr/>
      <dgm:t>
        <a:bodyPr/>
        <a:lstStyle/>
        <a:p>
          <a:endParaRPr lang="ru-RU"/>
        </a:p>
      </dgm:t>
    </dgm:pt>
    <dgm:pt modelId="{61D59357-7E02-45DA-9D49-C0B10BB94146}" type="sibTrans" cxnId="{026C5695-91AC-49F3-9326-A6E7663AFE83}">
      <dgm:prSet/>
      <dgm:spPr/>
      <dgm:t>
        <a:bodyPr/>
        <a:lstStyle/>
        <a:p>
          <a:endParaRPr lang="ru-RU"/>
        </a:p>
      </dgm:t>
    </dgm:pt>
    <dgm:pt modelId="{2C0B3801-F0C8-4BE1-9658-3523D833C0A1}">
      <dgm:prSet/>
      <dgm:spPr/>
      <dgm:t>
        <a:bodyPr/>
        <a:lstStyle/>
        <a:p>
          <a:r>
            <a:rPr lang="ru-RU" b="1" i="0" dirty="0" smtClean="0">
              <a:solidFill>
                <a:schemeClr val="tx1"/>
              </a:solidFill>
            </a:rPr>
            <a:t>Эффективность деятельности соответствующих подразделений предприятия</a:t>
          </a:r>
          <a:endParaRPr lang="ru-RU" b="1" i="0" dirty="0">
            <a:solidFill>
              <a:schemeClr val="tx1"/>
            </a:solidFill>
          </a:endParaRPr>
        </a:p>
      </dgm:t>
    </dgm:pt>
    <dgm:pt modelId="{2A95C908-3DFC-4359-B2A7-E7C0BD96F821}" type="parTrans" cxnId="{6B1483D7-D43E-4FE3-A0DC-78FB69DA8C5E}">
      <dgm:prSet/>
      <dgm:spPr/>
      <dgm:t>
        <a:bodyPr/>
        <a:lstStyle/>
        <a:p>
          <a:endParaRPr lang="ru-RU"/>
        </a:p>
      </dgm:t>
    </dgm:pt>
    <dgm:pt modelId="{D77BDDE7-C76E-44C2-B5AB-661697250048}" type="sibTrans" cxnId="{6B1483D7-D43E-4FE3-A0DC-78FB69DA8C5E}">
      <dgm:prSet/>
      <dgm:spPr/>
      <dgm:t>
        <a:bodyPr/>
        <a:lstStyle/>
        <a:p>
          <a:endParaRPr lang="ru-RU"/>
        </a:p>
      </dgm:t>
    </dgm:pt>
    <dgm:pt modelId="{683F4BFB-6E54-4A6F-9673-A4511BF35FDA}" type="pres">
      <dgm:prSet presAssocID="{E3D2C30E-C767-4D06-9CD1-B308F2671BF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DA8F1F3-1395-4D1C-BFAE-3C010DE9314C}" type="pres">
      <dgm:prSet presAssocID="{E3D2C30E-C767-4D06-9CD1-B308F2671BFF}" presName="dummyMaxCanvas" presStyleCnt="0">
        <dgm:presLayoutVars/>
      </dgm:prSet>
      <dgm:spPr/>
    </dgm:pt>
    <dgm:pt modelId="{6846F95C-951C-4E96-9988-FD3C21C88AC2}" type="pres">
      <dgm:prSet presAssocID="{E3D2C30E-C767-4D06-9CD1-B308F2671BFF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D2C15B-3F27-43EB-8AF1-F948A25F1F40}" type="pres">
      <dgm:prSet presAssocID="{E3D2C30E-C767-4D06-9CD1-B308F2671BFF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FA7C32-7920-41A4-A553-67E1B282AF92}" type="pres">
      <dgm:prSet presAssocID="{E3D2C30E-C767-4D06-9CD1-B308F2671BFF}" presName="ThreeNodes_3" presStyleLbl="node1" presStyleIdx="2" presStyleCnt="3" custLinFactNeighborX="0" custLinFactNeighborY="38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ACD3CD-954A-42D4-9C60-CFB0E1961206}" type="pres">
      <dgm:prSet presAssocID="{E3D2C30E-C767-4D06-9CD1-B308F2671BFF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FBEF21-0BC2-46D3-A117-3891DDFF3472}" type="pres">
      <dgm:prSet presAssocID="{E3D2C30E-C767-4D06-9CD1-B308F2671BFF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7883C6-7694-44D9-8E9C-A2E6A73208BA}" type="pres">
      <dgm:prSet presAssocID="{E3D2C30E-C767-4D06-9CD1-B308F2671BFF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1267A3-DA22-4265-94E4-19573729C60A}" type="pres">
      <dgm:prSet presAssocID="{E3D2C30E-C767-4D06-9CD1-B308F2671BFF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BE6A0A-E7A1-40A4-85E8-05821C51F347}" type="pres">
      <dgm:prSet presAssocID="{E3D2C30E-C767-4D06-9CD1-B308F2671BFF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7D469E1-5BD6-41BF-962A-B94742EE96DC}" type="presOf" srcId="{D50C15B5-FEEF-46DA-9285-1F65233907D0}" destId="{7C7883C6-7694-44D9-8E9C-A2E6A73208BA}" srcOrd="1" destOrd="0" presId="urn:microsoft.com/office/officeart/2005/8/layout/vProcess5"/>
    <dgm:cxn modelId="{FAA954A5-8C60-4894-943D-62B313058C1B}" type="presOf" srcId="{E2DD2F15-1D8C-46C3-AC80-49F3CD95DC48}" destId="{E9ACD3CD-954A-42D4-9C60-CFB0E1961206}" srcOrd="0" destOrd="0" presId="urn:microsoft.com/office/officeart/2005/8/layout/vProcess5"/>
    <dgm:cxn modelId="{026C5695-91AC-49F3-9326-A6E7663AFE83}" srcId="{E3D2C30E-C767-4D06-9CD1-B308F2671BFF}" destId="{2A45627A-FD5A-48BA-8FD4-215B3EEC261A}" srcOrd="1" destOrd="0" parTransId="{DF449815-DA8A-45BC-8B98-C610DE1C84B2}" sibTransId="{61D59357-7E02-45DA-9D49-C0B10BB94146}"/>
    <dgm:cxn modelId="{E55C88C7-FED8-42D7-8483-2B34D8980CDA}" srcId="{E3D2C30E-C767-4D06-9CD1-B308F2671BFF}" destId="{D50C15B5-FEEF-46DA-9285-1F65233907D0}" srcOrd="0" destOrd="0" parTransId="{D9A50855-12F1-4A92-898C-FA55D9D7753B}" sibTransId="{E2DD2F15-1D8C-46C3-AC80-49F3CD95DC48}"/>
    <dgm:cxn modelId="{93FAE079-C99A-4A5B-AF0F-2B2811E71B3B}" type="presOf" srcId="{D50C15B5-FEEF-46DA-9285-1F65233907D0}" destId="{6846F95C-951C-4E96-9988-FD3C21C88AC2}" srcOrd="0" destOrd="0" presId="urn:microsoft.com/office/officeart/2005/8/layout/vProcess5"/>
    <dgm:cxn modelId="{5A3BC145-2830-4278-A9F6-2D732B2B2B87}" type="presOf" srcId="{2A45627A-FD5A-48BA-8FD4-215B3EEC261A}" destId="{69D2C15B-3F27-43EB-8AF1-F948A25F1F40}" srcOrd="0" destOrd="0" presId="urn:microsoft.com/office/officeart/2005/8/layout/vProcess5"/>
    <dgm:cxn modelId="{D1F60C58-2B34-4417-9A9C-A550FF97E7BE}" type="presOf" srcId="{61D59357-7E02-45DA-9D49-C0B10BB94146}" destId="{28FBEF21-0BC2-46D3-A117-3891DDFF3472}" srcOrd="0" destOrd="0" presId="urn:microsoft.com/office/officeart/2005/8/layout/vProcess5"/>
    <dgm:cxn modelId="{C66329AE-3905-476A-A450-2BEE47D9D77F}" type="presOf" srcId="{2C0B3801-F0C8-4BE1-9658-3523D833C0A1}" destId="{89FA7C32-7920-41A4-A553-67E1B282AF92}" srcOrd="0" destOrd="0" presId="urn:microsoft.com/office/officeart/2005/8/layout/vProcess5"/>
    <dgm:cxn modelId="{3579FF85-2836-46CB-A224-D7AD51241925}" type="presOf" srcId="{2C0B3801-F0C8-4BE1-9658-3523D833C0A1}" destId="{7BBE6A0A-E7A1-40A4-85E8-05821C51F347}" srcOrd="1" destOrd="0" presId="urn:microsoft.com/office/officeart/2005/8/layout/vProcess5"/>
    <dgm:cxn modelId="{8B3D2470-DD0E-41B1-A987-86E6A3AECEE8}" type="presOf" srcId="{E3D2C30E-C767-4D06-9CD1-B308F2671BFF}" destId="{683F4BFB-6E54-4A6F-9673-A4511BF35FDA}" srcOrd="0" destOrd="0" presId="urn:microsoft.com/office/officeart/2005/8/layout/vProcess5"/>
    <dgm:cxn modelId="{6B1483D7-D43E-4FE3-A0DC-78FB69DA8C5E}" srcId="{E3D2C30E-C767-4D06-9CD1-B308F2671BFF}" destId="{2C0B3801-F0C8-4BE1-9658-3523D833C0A1}" srcOrd="2" destOrd="0" parTransId="{2A95C908-3DFC-4359-B2A7-E7C0BD96F821}" sibTransId="{D77BDDE7-C76E-44C2-B5AB-661697250048}"/>
    <dgm:cxn modelId="{62511FAE-2951-42A3-B21B-EE1103C15EF9}" type="presOf" srcId="{2A45627A-FD5A-48BA-8FD4-215B3EEC261A}" destId="{DB1267A3-DA22-4265-94E4-19573729C60A}" srcOrd="1" destOrd="0" presId="urn:microsoft.com/office/officeart/2005/8/layout/vProcess5"/>
    <dgm:cxn modelId="{F28CB8A6-18A1-441D-8A97-19003A9842D6}" type="presParOf" srcId="{683F4BFB-6E54-4A6F-9673-A4511BF35FDA}" destId="{FDA8F1F3-1395-4D1C-BFAE-3C010DE9314C}" srcOrd="0" destOrd="0" presId="urn:microsoft.com/office/officeart/2005/8/layout/vProcess5"/>
    <dgm:cxn modelId="{267EE1F0-1D2D-46DC-8387-AE6C426443EE}" type="presParOf" srcId="{683F4BFB-6E54-4A6F-9673-A4511BF35FDA}" destId="{6846F95C-951C-4E96-9988-FD3C21C88AC2}" srcOrd="1" destOrd="0" presId="urn:microsoft.com/office/officeart/2005/8/layout/vProcess5"/>
    <dgm:cxn modelId="{49202D5C-E6FC-4FB5-9C3D-216D84E30032}" type="presParOf" srcId="{683F4BFB-6E54-4A6F-9673-A4511BF35FDA}" destId="{69D2C15B-3F27-43EB-8AF1-F948A25F1F40}" srcOrd="2" destOrd="0" presId="urn:microsoft.com/office/officeart/2005/8/layout/vProcess5"/>
    <dgm:cxn modelId="{418AE699-47E6-4353-93F7-93E483D2AB9A}" type="presParOf" srcId="{683F4BFB-6E54-4A6F-9673-A4511BF35FDA}" destId="{89FA7C32-7920-41A4-A553-67E1B282AF92}" srcOrd="3" destOrd="0" presId="urn:microsoft.com/office/officeart/2005/8/layout/vProcess5"/>
    <dgm:cxn modelId="{54260F00-A704-4919-AC10-E6FB56FA8AE2}" type="presParOf" srcId="{683F4BFB-6E54-4A6F-9673-A4511BF35FDA}" destId="{E9ACD3CD-954A-42D4-9C60-CFB0E1961206}" srcOrd="4" destOrd="0" presId="urn:microsoft.com/office/officeart/2005/8/layout/vProcess5"/>
    <dgm:cxn modelId="{A1C4C016-F13B-4637-8880-976FF720D0F8}" type="presParOf" srcId="{683F4BFB-6E54-4A6F-9673-A4511BF35FDA}" destId="{28FBEF21-0BC2-46D3-A117-3891DDFF3472}" srcOrd="5" destOrd="0" presId="urn:microsoft.com/office/officeart/2005/8/layout/vProcess5"/>
    <dgm:cxn modelId="{83D6B5F7-B111-448E-BE86-9F8712989492}" type="presParOf" srcId="{683F4BFB-6E54-4A6F-9673-A4511BF35FDA}" destId="{7C7883C6-7694-44D9-8E9C-A2E6A73208BA}" srcOrd="6" destOrd="0" presId="urn:microsoft.com/office/officeart/2005/8/layout/vProcess5"/>
    <dgm:cxn modelId="{C5BA1D4C-6774-409C-BAD3-25E7D917ABC6}" type="presParOf" srcId="{683F4BFB-6E54-4A6F-9673-A4511BF35FDA}" destId="{DB1267A3-DA22-4265-94E4-19573729C60A}" srcOrd="7" destOrd="0" presId="urn:microsoft.com/office/officeart/2005/8/layout/vProcess5"/>
    <dgm:cxn modelId="{F36606AB-7F45-4CAA-B675-1BE5055EAF00}" type="presParOf" srcId="{683F4BFB-6E54-4A6F-9673-A4511BF35FDA}" destId="{7BBE6A0A-E7A1-40A4-85E8-05821C51F34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2856DAA-0292-44F6-A106-19F45AA66A4E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9B1DD1F4-9DEB-43EE-BA1F-A3702D358B0F}">
      <dgm:prSet custT="1"/>
      <dgm:spPr/>
      <dgm:t>
        <a:bodyPr/>
        <a:lstStyle/>
        <a:p>
          <a:r>
            <a:rPr lang="ru-RU" sz="2400" b="0" i="0" dirty="0" smtClean="0"/>
            <a:t>Анализ угроз негативных воздействий</a:t>
          </a:r>
          <a:endParaRPr lang="ru-RU" sz="2400" dirty="0"/>
        </a:p>
      </dgm:t>
    </dgm:pt>
    <dgm:pt modelId="{237CF1E7-8B15-4D6C-9C23-B83E69EF10BA}" type="parTrans" cxnId="{68C718B7-185A-4671-ABD4-7652169A579B}">
      <dgm:prSet/>
      <dgm:spPr/>
      <dgm:t>
        <a:bodyPr/>
        <a:lstStyle/>
        <a:p>
          <a:endParaRPr lang="ru-RU"/>
        </a:p>
      </dgm:t>
    </dgm:pt>
    <dgm:pt modelId="{E73822C2-2D01-4D63-AA11-CFB89DFCB3B8}" type="sibTrans" cxnId="{68C718B7-185A-4671-ABD4-7652169A579B}">
      <dgm:prSet/>
      <dgm:spPr/>
      <dgm:t>
        <a:bodyPr/>
        <a:lstStyle/>
        <a:p>
          <a:endParaRPr lang="ru-RU"/>
        </a:p>
      </dgm:t>
    </dgm:pt>
    <dgm:pt modelId="{4A1B187C-DAFE-4EF5-A25F-C896DD31F417}">
      <dgm:prSet custT="1"/>
      <dgm:spPr/>
      <dgm:t>
        <a:bodyPr/>
        <a:lstStyle/>
        <a:p>
          <a:r>
            <a:rPr lang="ru-RU" sz="2400" b="0" i="0" dirty="0" smtClean="0"/>
            <a:t>Оценка текущего уровня обеспечения</a:t>
          </a:r>
          <a:endParaRPr lang="ru-RU" sz="2400" dirty="0"/>
        </a:p>
      </dgm:t>
    </dgm:pt>
    <dgm:pt modelId="{159C3F5D-FEEA-4E39-90A5-45918BFC64B8}" type="parTrans" cxnId="{6FBCC1AB-62D0-4313-9CC5-355B878C94A1}">
      <dgm:prSet/>
      <dgm:spPr/>
      <dgm:t>
        <a:bodyPr/>
        <a:lstStyle/>
        <a:p>
          <a:endParaRPr lang="ru-RU"/>
        </a:p>
      </dgm:t>
    </dgm:pt>
    <dgm:pt modelId="{B24F8E3D-14FE-49EB-BB13-2CD70B8568F2}" type="sibTrans" cxnId="{6FBCC1AB-62D0-4313-9CC5-355B878C94A1}">
      <dgm:prSet/>
      <dgm:spPr/>
      <dgm:t>
        <a:bodyPr/>
        <a:lstStyle/>
        <a:p>
          <a:endParaRPr lang="ru-RU"/>
        </a:p>
      </dgm:t>
    </dgm:pt>
    <dgm:pt modelId="{0BF556F4-5677-4E08-ADFF-B39B3D1E6E0E}">
      <dgm:prSet custT="1"/>
      <dgm:spPr/>
      <dgm:t>
        <a:bodyPr/>
        <a:lstStyle/>
        <a:p>
          <a:r>
            <a:rPr lang="ru-RU" sz="2000" b="0" i="0" dirty="0" smtClean="0"/>
            <a:t>Планирование комплекса мероприятий</a:t>
          </a:r>
        </a:p>
        <a:p>
          <a:r>
            <a:rPr lang="ru-RU" sz="2000" b="0" i="0" dirty="0" smtClean="0"/>
            <a:t>повышения </a:t>
          </a:r>
        </a:p>
        <a:p>
          <a:r>
            <a:rPr lang="ru-RU" sz="2000" b="0" i="0" dirty="0" smtClean="0"/>
            <a:t>Этого уровня</a:t>
          </a:r>
          <a:endParaRPr lang="ru-RU" sz="2000" b="0" i="0" dirty="0"/>
        </a:p>
      </dgm:t>
    </dgm:pt>
    <dgm:pt modelId="{00492E01-DB59-4735-906A-8C4FE69C068A}" type="parTrans" cxnId="{7B8028F0-9D8E-481D-A9DA-1FE9A13BB137}">
      <dgm:prSet/>
      <dgm:spPr/>
      <dgm:t>
        <a:bodyPr/>
        <a:lstStyle/>
        <a:p>
          <a:endParaRPr lang="ru-RU"/>
        </a:p>
      </dgm:t>
    </dgm:pt>
    <dgm:pt modelId="{8AB2C841-76E9-4DC9-84D1-8B5ADC3A2E1A}" type="sibTrans" cxnId="{7B8028F0-9D8E-481D-A9DA-1FE9A13BB137}">
      <dgm:prSet/>
      <dgm:spPr/>
      <dgm:t>
        <a:bodyPr/>
        <a:lstStyle/>
        <a:p>
          <a:endParaRPr lang="ru-RU"/>
        </a:p>
      </dgm:t>
    </dgm:pt>
    <dgm:pt modelId="{030A1ED8-DA7B-49CD-921F-EE0499B116A8}">
      <dgm:prSet/>
      <dgm:spPr/>
      <dgm:t>
        <a:bodyPr/>
        <a:lstStyle/>
        <a:p>
          <a:r>
            <a:rPr lang="ru-RU" b="0" i="0" dirty="0" smtClean="0"/>
            <a:t>Осуществление ресурсного планирования и работы соответствующих функциональных подразделений предприятия</a:t>
          </a:r>
          <a:endParaRPr lang="ru-RU" b="0" i="0" dirty="0"/>
        </a:p>
      </dgm:t>
    </dgm:pt>
    <dgm:pt modelId="{08984691-66DA-471B-8341-DBF4D1F2E9E7}" type="parTrans" cxnId="{EAF1CEE6-10EF-4A69-849E-4F3A649BEA28}">
      <dgm:prSet/>
      <dgm:spPr/>
      <dgm:t>
        <a:bodyPr/>
        <a:lstStyle/>
        <a:p>
          <a:endParaRPr lang="ru-RU"/>
        </a:p>
      </dgm:t>
    </dgm:pt>
    <dgm:pt modelId="{41776DD1-D1D1-46D9-81F3-D41B038A8E3E}" type="sibTrans" cxnId="{EAF1CEE6-10EF-4A69-849E-4F3A649BEA28}">
      <dgm:prSet/>
      <dgm:spPr/>
      <dgm:t>
        <a:bodyPr/>
        <a:lstStyle/>
        <a:p>
          <a:endParaRPr lang="ru-RU"/>
        </a:p>
      </dgm:t>
    </dgm:pt>
    <dgm:pt modelId="{2868C1A7-8602-42A0-872A-B49D1956784C}">
      <dgm:prSet/>
      <dgm:spPr/>
      <dgm:t>
        <a:bodyPr/>
        <a:lstStyle/>
        <a:p>
          <a:r>
            <a:rPr lang="ru-RU" b="0" i="0" dirty="0" smtClean="0"/>
            <a:t>Оперативная реализация предложенного комплекса мер по обеспечению надлежащего уровня безопасности</a:t>
          </a:r>
          <a:endParaRPr lang="ru-RU" b="0" i="0" dirty="0"/>
        </a:p>
      </dgm:t>
    </dgm:pt>
    <dgm:pt modelId="{BE26C63F-2F52-49A8-AA45-B95B8A845CFB}" type="parTrans" cxnId="{1A3068A6-5B07-4F64-BE4B-1885897CBB00}">
      <dgm:prSet/>
      <dgm:spPr/>
      <dgm:t>
        <a:bodyPr/>
        <a:lstStyle/>
        <a:p>
          <a:endParaRPr lang="ru-RU"/>
        </a:p>
      </dgm:t>
    </dgm:pt>
    <dgm:pt modelId="{2029455D-29A0-4A09-ABFC-79943DD9386F}" type="sibTrans" cxnId="{1A3068A6-5B07-4F64-BE4B-1885897CBB00}">
      <dgm:prSet/>
      <dgm:spPr/>
      <dgm:t>
        <a:bodyPr/>
        <a:lstStyle/>
        <a:p>
          <a:endParaRPr lang="ru-RU"/>
        </a:p>
      </dgm:t>
    </dgm:pt>
    <dgm:pt modelId="{D881379D-B5E7-4106-9297-79F541ECE329}" type="pres">
      <dgm:prSet presAssocID="{F2856DAA-0292-44F6-A106-19F45AA66A4E}" presName="CompostProcess" presStyleCnt="0">
        <dgm:presLayoutVars>
          <dgm:dir/>
          <dgm:resizeHandles val="exact"/>
        </dgm:presLayoutVars>
      </dgm:prSet>
      <dgm:spPr/>
    </dgm:pt>
    <dgm:pt modelId="{26E3D5B5-8F4F-4384-9C39-8B2C83BE9321}" type="pres">
      <dgm:prSet presAssocID="{F2856DAA-0292-44F6-A106-19F45AA66A4E}" presName="arrow" presStyleLbl="bgShp" presStyleIdx="0" presStyleCnt="1"/>
      <dgm:spPr/>
    </dgm:pt>
    <dgm:pt modelId="{E9425AB9-07A3-42F9-A464-B419ED7B5FEE}" type="pres">
      <dgm:prSet presAssocID="{F2856DAA-0292-44F6-A106-19F45AA66A4E}" presName="linearProcess" presStyleCnt="0"/>
      <dgm:spPr/>
    </dgm:pt>
    <dgm:pt modelId="{B50A037A-EB4E-4CB8-91F9-7F485B9FDE03}" type="pres">
      <dgm:prSet presAssocID="{9B1DD1F4-9DEB-43EE-BA1F-A3702D358B0F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102FD9-6100-4D2D-858C-70FE700977DC}" type="pres">
      <dgm:prSet presAssocID="{E73822C2-2D01-4D63-AA11-CFB89DFCB3B8}" presName="sibTrans" presStyleCnt="0"/>
      <dgm:spPr/>
    </dgm:pt>
    <dgm:pt modelId="{1F3641D2-A458-4EEB-A174-7EA67C9F2E15}" type="pres">
      <dgm:prSet presAssocID="{4A1B187C-DAFE-4EF5-A25F-C896DD31F417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E98BCC-DFBD-4FF4-B37E-D6D5547542BF}" type="pres">
      <dgm:prSet presAssocID="{B24F8E3D-14FE-49EB-BB13-2CD70B8568F2}" presName="sibTrans" presStyleCnt="0"/>
      <dgm:spPr/>
    </dgm:pt>
    <dgm:pt modelId="{0E76DE85-6325-41AC-9098-AAE3E54819D0}" type="pres">
      <dgm:prSet presAssocID="{0BF556F4-5677-4E08-ADFF-B39B3D1E6E0E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0A5B0F-BDC3-4227-AB08-EAFDF9B9D6F1}" type="pres">
      <dgm:prSet presAssocID="{8AB2C841-76E9-4DC9-84D1-8B5ADC3A2E1A}" presName="sibTrans" presStyleCnt="0"/>
      <dgm:spPr/>
    </dgm:pt>
    <dgm:pt modelId="{87CD4261-5BDB-4345-B3A3-3C56307D4C3B}" type="pres">
      <dgm:prSet presAssocID="{030A1ED8-DA7B-49CD-921F-EE0499B116A8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20CD74-76B2-45AD-9216-0B26C892C66A}" type="pres">
      <dgm:prSet presAssocID="{41776DD1-D1D1-46D9-81F3-D41B038A8E3E}" presName="sibTrans" presStyleCnt="0"/>
      <dgm:spPr/>
    </dgm:pt>
    <dgm:pt modelId="{73060C01-BED5-4743-9FAD-ED7491E16E75}" type="pres">
      <dgm:prSet presAssocID="{2868C1A7-8602-42A0-872A-B49D1956784C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BCC1AB-62D0-4313-9CC5-355B878C94A1}" srcId="{F2856DAA-0292-44F6-A106-19F45AA66A4E}" destId="{4A1B187C-DAFE-4EF5-A25F-C896DD31F417}" srcOrd="1" destOrd="0" parTransId="{159C3F5D-FEEA-4E39-90A5-45918BFC64B8}" sibTransId="{B24F8E3D-14FE-49EB-BB13-2CD70B8568F2}"/>
    <dgm:cxn modelId="{7C75EFB3-2F10-4114-A8E2-9FB5D8C2164E}" type="presOf" srcId="{0BF556F4-5677-4E08-ADFF-B39B3D1E6E0E}" destId="{0E76DE85-6325-41AC-9098-AAE3E54819D0}" srcOrd="0" destOrd="0" presId="urn:microsoft.com/office/officeart/2005/8/layout/hProcess9"/>
    <dgm:cxn modelId="{68C718B7-185A-4671-ABD4-7652169A579B}" srcId="{F2856DAA-0292-44F6-A106-19F45AA66A4E}" destId="{9B1DD1F4-9DEB-43EE-BA1F-A3702D358B0F}" srcOrd="0" destOrd="0" parTransId="{237CF1E7-8B15-4D6C-9C23-B83E69EF10BA}" sibTransId="{E73822C2-2D01-4D63-AA11-CFB89DFCB3B8}"/>
    <dgm:cxn modelId="{6F9BD32A-B61E-46D6-A0E4-C4744658C9AD}" type="presOf" srcId="{9B1DD1F4-9DEB-43EE-BA1F-A3702D358B0F}" destId="{B50A037A-EB4E-4CB8-91F9-7F485B9FDE03}" srcOrd="0" destOrd="0" presId="urn:microsoft.com/office/officeart/2005/8/layout/hProcess9"/>
    <dgm:cxn modelId="{EAF1CEE6-10EF-4A69-849E-4F3A649BEA28}" srcId="{F2856DAA-0292-44F6-A106-19F45AA66A4E}" destId="{030A1ED8-DA7B-49CD-921F-EE0499B116A8}" srcOrd="3" destOrd="0" parTransId="{08984691-66DA-471B-8341-DBF4D1F2E9E7}" sibTransId="{41776DD1-D1D1-46D9-81F3-D41B038A8E3E}"/>
    <dgm:cxn modelId="{B23A5680-7B94-4EBF-AD34-42D9DB955FCE}" type="presOf" srcId="{4A1B187C-DAFE-4EF5-A25F-C896DD31F417}" destId="{1F3641D2-A458-4EEB-A174-7EA67C9F2E15}" srcOrd="0" destOrd="0" presId="urn:microsoft.com/office/officeart/2005/8/layout/hProcess9"/>
    <dgm:cxn modelId="{1A3068A6-5B07-4F64-BE4B-1885897CBB00}" srcId="{F2856DAA-0292-44F6-A106-19F45AA66A4E}" destId="{2868C1A7-8602-42A0-872A-B49D1956784C}" srcOrd="4" destOrd="0" parTransId="{BE26C63F-2F52-49A8-AA45-B95B8A845CFB}" sibTransId="{2029455D-29A0-4A09-ABFC-79943DD9386F}"/>
    <dgm:cxn modelId="{A1A9EFDE-B811-4F0E-A2D7-C6058DDC639D}" type="presOf" srcId="{030A1ED8-DA7B-49CD-921F-EE0499B116A8}" destId="{87CD4261-5BDB-4345-B3A3-3C56307D4C3B}" srcOrd="0" destOrd="0" presId="urn:microsoft.com/office/officeart/2005/8/layout/hProcess9"/>
    <dgm:cxn modelId="{7B8028F0-9D8E-481D-A9DA-1FE9A13BB137}" srcId="{F2856DAA-0292-44F6-A106-19F45AA66A4E}" destId="{0BF556F4-5677-4E08-ADFF-B39B3D1E6E0E}" srcOrd="2" destOrd="0" parTransId="{00492E01-DB59-4735-906A-8C4FE69C068A}" sibTransId="{8AB2C841-76E9-4DC9-84D1-8B5ADC3A2E1A}"/>
    <dgm:cxn modelId="{96874FD1-A29B-44E9-BD5C-A5E01CA6AD45}" type="presOf" srcId="{2868C1A7-8602-42A0-872A-B49D1956784C}" destId="{73060C01-BED5-4743-9FAD-ED7491E16E75}" srcOrd="0" destOrd="0" presId="urn:microsoft.com/office/officeart/2005/8/layout/hProcess9"/>
    <dgm:cxn modelId="{C96F9C74-2F9B-4913-98E7-B62CC183347B}" type="presOf" srcId="{F2856DAA-0292-44F6-A106-19F45AA66A4E}" destId="{D881379D-B5E7-4106-9297-79F541ECE329}" srcOrd="0" destOrd="0" presId="urn:microsoft.com/office/officeart/2005/8/layout/hProcess9"/>
    <dgm:cxn modelId="{5968204F-A4AC-4170-AD0D-BB0761BCFF4E}" type="presParOf" srcId="{D881379D-B5E7-4106-9297-79F541ECE329}" destId="{26E3D5B5-8F4F-4384-9C39-8B2C83BE9321}" srcOrd="0" destOrd="0" presId="urn:microsoft.com/office/officeart/2005/8/layout/hProcess9"/>
    <dgm:cxn modelId="{B64EE58A-2139-4093-BE2C-080CE98E294B}" type="presParOf" srcId="{D881379D-B5E7-4106-9297-79F541ECE329}" destId="{E9425AB9-07A3-42F9-A464-B419ED7B5FEE}" srcOrd="1" destOrd="0" presId="urn:microsoft.com/office/officeart/2005/8/layout/hProcess9"/>
    <dgm:cxn modelId="{F80A5EB4-A206-4112-9CB4-DDE15A42BD9A}" type="presParOf" srcId="{E9425AB9-07A3-42F9-A464-B419ED7B5FEE}" destId="{B50A037A-EB4E-4CB8-91F9-7F485B9FDE03}" srcOrd="0" destOrd="0" presId="urn:microsoft.com/office/officeart/2005/8/layout/hProcess9"/>
    <dgm:cxn modelId="{BB5A045D-91C2-4EC7-84E9-EE11DC56E6E9}" type="presParOf" srcId="{E9425AB9-07A3-42F9-A464-B419ED7B5FEE}" destId="{2F102FD9-6100-4D2D-858C-70FE700977DC}" srcOrd="1" destOrd="0" presId="urn:microsoft.com/office/officeart/2005/8/layout/hProcess9"/>
    <dgm:cxn modelId="{52A873EC-B5BC-481D-A60C-5BB7EF7E0C3A}" type="presParOf" srcId="{E9425AB9-07A3-42F9-A464-B419ED7B5FEE}" destId="{1F3641D2-A458-4EEB-A174-7EA67C9F2E15}" srcOrd="2" destOrd="0" presId="urn:microsoft.com/office/officeart/2005/8/layout/hProcess9"/>
    <dgm:cxn modelId="{22F425FB-E66A-4E2D-93CE-3E608A7CA064}" type="presParOf" srcId="{E9425AB9-07A3-42F9-A464-B419ED7B5FEE}" destId="{C9E98BCC-DFBD-4FF4-B37E-D6D5547542BF}" srcOrd="3" destOrd="0" presId="urn:microsoft.com/office/officeart/2005/8/layout/hProcess9"/>
    <dgm:cxn modelId="{AFC62DD6-5B5D-4701-A365-66F58B4D9E88}" type="presParOf" srcId="{E9425AB9-07A3-42F9-A464-B419ED7B5FEE}" destId="{0E76DE85-6325-41AC-9098-AAE3E54819D0}" srcOrd="4" destOrd="0" presId="urn:microsoft.com/office/officeart/2005/8/layout/hProcess9"/>
    <dgm:cxn modelId="{06BEC979-79C8-4858-9214-EF6332A4F8D3}" type="presParOf" srcId="{E9425AB9-07A3-42F9-A464-B419ED7B5FEE}" destId="{2A0A5B0F-BDC3-4227-AB08-EAFDF9B9D6F1}" srcOrd="5" destOrd="0" presId="urn:microsoft.com/office/officeart/2005/8/layout/hProcess9"/>
    <dgm:cxn modelId="{9C1A4899-138B-4929-815A-9A851ED9F88B}" type="presParOf" srcId="{E9425AB9-07A3-42F9-A464-B419ED7B5FEE}" destId="{87CD4261-5BDB-4345-B3A3-3C56307D4C3B}" srcOrd="6" destOrd="0" presId="urn:microsoft.com/office/officeart/2005/8/layout/hProcess9"/>
    <dgm:cxn modelId="{0BDB57FE-9F28-4431-A02C-53E7ADA73DEC}" type="presParOf" srcId="{E9425AB9-07A3-42F9-A464-B419ED7B5FEE}" destId="{EB20CD74-76B2-45AD-9216-0B26C892C66A}" srcOrd="7" destOrd="0" presId="urn:microsoft.com/office/officeart/2005/8/layout/hProcess9"/>
    <dgm:cxn modelId="{9F4AE72F-80F2-4781-A3C9-BF84AE21569F}" type="presParOf" srcId="{E9425AB9-07A3-42F9-A464-B419ED7B5FEE}" destId="{73060C01-BED5-4743-9FAD-ED7491E16E75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DA3C1E-6458-4DA2-8FFA-888A43168241}">
      <dsp:nvSpPr>
        <dsp:cNvPr id="0" name=""/>
        <dsp:cNvSpPr/>
      </dsp:nvSpPr>
      <dsp:spPr>
        <a:xfrm>
          <a:off x="1261541" y="0"/>
          <a:ext cx="5448332" cy="544833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177818-8D4A-4352-B905-00E2991C11B9}">
      <dsp:nvSpPr>
        <dsp:cNvPr id="0" name=""/>
        <dsp:cNvSpPr/>
      </dsp:nvSpPr>
      <dsp:spPr>
        <a:xfrm>
          <a:off x="2297673" y="546162"/>
          <a:ext cx="6917482" cy="115850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rgbClr val="000000"/>
              </a:solidFill>
              <a:effectLst/>
              <a:latin typeface="yandex-sans"/>
            </a:rPr>
            <a:t>Недостаточная правовая защищенность интересов предприятия в договорной и другой деловой документации</a:t>
          </a:r>
          <a:endParaRPr lang="ru-RU" sz="2400" kern="1200" dirty="0"/>
        </a:p>
      </dsp:txBody>
      <dsp:txXfrm>
        <a:off x="2354227" y="602716"/>
        <a:ext cx="6804374" cy="1045397"/>
      </dsp:txXfrm>
    </dsp:sp>
    <dsp:sp modelId="{B7B7EF52-DED5-4A8C-9802-802F05273CA0}">
      <dsp:nvSpPr>
        <dsp:cNvPr id="0" name=""/>
        <dsp:cNvSpPr/>
      </dsp:nvSpPr>
      <dsp:spPr>
        <a:xfrm>
          <a:off x="2386722" y="1777242"/>
          <a:ext cx="6851364" cy="84120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0" i="0" kern="1200" dirty="0" smtClean="0"/>
            <a:t>Низкая квалификация работников юр. службы и ошибки в подборе персонала этой службы</a:t>
          </a:r>
          <a:endParaRPr lang="ru-RU" sz="2800" b="0" i="0" kern="1200" dirty="0"/>
        </a:p>
      </dsp:txBody>
      <dsp:txXfrm>
        <a:off x="2427786" y="1818306"/>
        <a:ext cx="6769236" cy="759074"/>
      </dsp:txXfrm>
    </dsp:sp>
    <dsp:sp modelId="{1B47102D-B6CF-44C9-A8EC-3CA6C48E4BDC}">
      <dsp:nvSpPr>
        <dsp:cNvPr id="0" name=""/>
        <dsp:cNvSpPr/>
      </dsp:nvSpPr>
      <dsp:spPr>
        <a:xfrm>
          <a:off x="2326217" y="2665318"/>
          <a:ext cx="6860395" cy="53768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0" i="0" kern="1200" dirty="0" smtClean="0"/>
            <a:t>Нарушения юридических прав предприятия и его работников</a:t>
          </a:r>
          <a:endParaRPr lang="ru-RU" sz="2800" b="0" i="0" kern="1200" dirty="0"/>
        </a:p>
      </dsp:txBody>
      <dsp:txXfrm>
        <a:off x="2352465" y="2691566"/>
        <a:ext cx="6807899" cy="485188"/>
      </dsp:txXfrm>
    </dsp:sp>
    <dsp:sp modelId="{C1307432-864B-4915-9716-9DDA104437AA}">
      <dsp:nvSpPr>
        <dsp:cNvPr id="0" name=""/>
        <dsp:cNvSpPr/>
      </dsp:nvSpPr>
      <dsp:spPr>
        <a:xfrm>
          <a:off x="2296097" y="3292652"/>
          <a:ext cx="6845981" cy="6935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Разглашение коммерчески важных сведений</a:t>
          </a:r>
          <a:endParaRPr lang="ru-RU" sz="2800" kern="1200" dirty="0"/>
        </a:p>
      </dsp:txBody>
      <dsp:txXfrm>
        <a:off x="2329955" y="3326510"/>
        <a:ext cx="6778265" cy="625877"/>
      </dsp:txXfrm>
    </dsp:sp>
    <dsp:sp modelId="{EC86031A-3EEE-43FE-B69B-BD589E747641}">
      <dsp:nvSpPr>
        <dsp:cNvPr id="0" name=""/>
        <dsp:cNvSpPr/>
      </dsp:nvSpPr>
      <dsp:spPr>
        <a:xfrm>
          <a:off x="2277434" y="3960061"/>
          <a:ext cx="6995287" cy="82640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Нарушение норм патентного законодательства</a:t>
          </a:r>
          <a:endParaRPr lang="ru-RU" sz="2800" kern="1200" dirty="0"/>
        </a:p>
      </dsp:txBody>
      <dsp:txXfrm>
        <a:off x="2317776" y="4000403"/>
        <a:ext cx="6914603" cy="7457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032A68-E228-4A4A-A994-729A24FE2D74}">
      <dsp:nvSpPr>
        <dsp:cNvPr id="0" name=""/>
        <dsp:cNvSpPr/>
      </dsp:nvSpPr>
      <dsp:spPr>
        <a:xfrm>
          <a:off x="3782084" y="1174475"/>
          <a:ext cx="2960607" cy="296060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Внешние 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угрозы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правовой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безопасности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предприятия</a:t>
          </a:r>
          <a:endParaRPr lang="ru-RU" sz="2000" kern="1200" dirty="0"/>
        </a:p>
      </dsp:txBody>
      <dsp:txXfrm>
        <a:off x="4215655" y="1608046"/>
        <a:ext cx="2093465" cy="2093465"/>
      </dsp:txXfrm>
    </dsp:sp>
    <dsp:sp modelId="{A1E1766E-55F1-468C-93FB-BC00870DCBC3}">
      <dsp:nvSpPr>
        <dsp:cNvPr id="0" name=""/>
        <dsp:cNvSpPr/>
      </dsp:nvSpPr>
      <dsp:spPr>
        <a:xfrm>
          <a:off x="3598549" y="-324080"/>
          <a:ext cx="3327678" cy="210164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Отсутствие правовых гарантий в случае насильственного отчуждения собственности</a:t>
          </a:r>
          <a:endParaRPr lang="ru-RU" sz="2000" kern="1200" dirty="0"/>
        </a:p>
      </dsp:txBody>
      <dsp:txXfrm>
        <a:off x="4085876" y="-16301"/>
        <a:ext cx="2353024" cy="1486088"/>
      </dsp:txXfrm>
    </dsp:sp>
    <dsp:sp modelId="{A2281CA8-CA54-4E98-B6A7-1572051AF2AE}">
      <dsp:nvSpPr>
        <dsp:cNvPr id="0" name=""/>
        <dsp:cNvSpPr/>
      </dsp:nvSpPr>
      <dsp:spPr>
        <a:xfrm>
          <a:off x="5627572" y="1406084"/>
          <a:ext cx="3125706" cy="249739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Блокирования счетов предприятий</a:t>
          </a:r>
          <a:endParaRPr lang="ru-RU" sz="2000" kern="1200" dirty="0"/>
        </a:p>
      </dsp:txBody>
      <dsp:txXfrm>
        <a:off x="6085321" y="1771818"/>
        <a:ext cx="2210208" cy="1765923"/>
      </dsp:txXfrm>
    </dsp:sp>
    <dsp:sp modelId="{3FC567F9-9DA6-4CFC-86DB-258827400608}">
      <dsp:nvSpPr>
        <dsp:cNvPr id="0" name=""/>
        <dsp:cNvSpPr/>
      </dsp:nvSpPr>
      <dsp:spPr>
        <a:xfrm>
          <a:off x="3699535" y="3504119"/>
          <a:ext cx="3125706" cy="215739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Чрезмерные вмешательства государства в дела бизнеса</a:t>
          </a:r>
          <a:endParaRPr lang="ru-RU" sz="2000" kern="1200" dirty="0"/>
        </a:p>
      </dsp:txBody>
      <dsp:txXfrm>
        <a:off x="4157284" y="3820062"/>
        <a:ext cx="2210208" cy="1525508"/>
      </dsp:txXfrm>
    </dsp:sp>
    <dsp:sp modelId="{38AFE990-CA9B-42B9-9E67-27035ECE60F2}">
      <dsp:nvSpPr>
        <dsp:cNvPr id="0" name=""/>
        <dsp:cNvSpPr/>
      </dsp:nvSpPr>
      <dsp:spPr>
        <a:xfrm>
          <a:off x="1762321" y="1366974"/>
          <a:ext cx="3144061" cy="257561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Частые смены правительства, нестабильность системы налогообложения</a:t>
          </a:r>
          <a:endParaRPr lang="ru-RU" sz="2000" kern="1200" dirty="0"/>
        </a:p>
      </dsp:txBody>
      <dsp:txXfrm>
        <a:off x="2222758" y="1744163"/>
        <a:ext cx="2223187" cy="18212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94E88B-EFE5-44A2-B3F3-B66705023792}">
      <dsp:nvSpPr>
        <dsp:cNvPr id="0" name=""/>
        <dsp:cNvSpPr/>
      </dsp:nvSpPr>
      <dsp:spPr>
        <a:xfrm rot="5400000">
          <a:off x="-279164" y="282484"/>
          <a:ext cx="1861095" cy="13027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500" kern="1200"/>
        </a:p>
      </dsp:txBody>
      <dsp:txXfrm rot="-5400000">
        <a:off x="1" y="654702"/>
        <a:ext cx="1302766" cy="558329"/>
      </dsp:txXfrm>
    </dsp:sp>
    <dsp:sp modelId="{13C64884-B585-48A0-8BE5-6D6F02CF0593}">
      <dsp:nvSpPr>
        <dsp:cNvPr id="0" name=""/>
        <dsp:cNvSpPr/>
      </dsp:nvSpPr>
      <dsp:spPr>
        <a:xfrm rot="5400000">
          <a:off x="5304327" y="-3998240"/>
          <a:ext cx="1209712" cy="921283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0" i="0" kern="1200" dirty="0" smtClean="0">
              <a:solidFill>
                <a:srgbClr val="000000"/>
              </a:solidFill>
              <a:effectLst/>
              <a:latin typeface="yandex-sans"/>
            </a:rPr>
            <a:t>Непродуманные нормы внутреннего распорядка</a:t>
          </a:r>
          <a:endParaRPr lang="ru-RU" sz="2500" kern="1200" dirty="0"/>
        </a:p>
      </dsp:txBody>
      <dsp:txXfrm rot="-5400000">
        <a:off x="1302767" y="62373"/>
        <a:ext cx="9153780" cy="1091606"/>
      </dsp:txXfrm>
    </dsp:sp>
    <dsp:sp modelId="{3F9DE15A-A8C2-4A2D-9311-CE6096932FAF}">
      <dsp:nvSpPr>
        <dsp:cNvPr id="0" name=""/>
        <dsp:cNvSpPr/>
      </dsp:nvSpPr>
      <dsp:spPr>
        <a:xfrm rot="5400000">
          <a:off x="-279164" y="1952116"/>
          <a:ext cx="1861095" cy="13027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500" kern="1200"/>
        </a:p>
      </dsp:txBody>
      <dsp:txXfrm rot="-5400000">
        <a:off x="1" y="2324334"/>
        <a:ext cx="1302766" cy="558329"/>
      </dsp:txXfrm>
    </dsp:sp>
    <dsp:sp modelId="{1BA0F7DF-8803-4B02-A802-722BE82618E9}">
      <dsp:nvSpPr>
        <dsp:cNvPr id="0" name=""/>
        <dsp:cNvSpPr/>
      </dsp:nvSpPr>
      <dsp:spPr>
        <a:xfrm rot="5400000">
          <a:off x="5304327" y="-2328608"/>
          <a:ext cx="1209712" cy="921283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/>
            <a:t>Должностные положения, инструкции</a:t>
          </a:r>
          <a:endParaRPr lang="ru-RU" sz="2500" kern="1200" dirty="0"/>
        </a:p>
      </dsp:txBody>
      <dsp:txXfrm rot="-5400000">
        <a:off x="1302767" y="1732005"/>
        <a:ext cx="9153780" cy="1091606"/>
      </dsp:txXfrm>
    </dsp:sp>
    <dsp:sp modelId="{DF583DE4-D928-4938-9DD6-550B915BA2A9}">
      <dsp:nvSpPr>
        <dsp:cNvPr id="0" name=""/>
        <dsp:cNvSpPr/>
      </dsp:nvSpPr>
      <dsp:spPr>
        <a:xfrm rot="5400000">
          <a:off x="-279164" y="3621748"/>
          <a:ext cx="1861095" cy="130276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500" kern="1200"/>
        </a:p>
      </dsp:txBody>
      <dsp:txXfrm rot="-5400000">
        <a:off x="1" y="3993966"/>
        <a:ext cx="1302766" cy="558329"/>
      </dsp:txXfrm>
    </dsp:sp>
    <dsp:sp modelId="{BAA8086B-F14C-4094-9C72-3D2B6CB9C2F8}">
      <dsp:nvSpPr>
        <dsp:cNvPr id="0" name=""/>
        <dsp:cNvSpPr/>
      </dsp:nvSpPr>
      <dsp:spPr>
        <a:xfrm rot="5400000">
          <a:off x="5304327" y="-658976"/>
          <a:ext cx="1209712" cy="921283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/>
            <a:t>Недостатки законодательной базы в вопросах согласования деятельности частных охранных фирм с государственными органами</a:t>
          </a:r>
          <a:endParaRPr lang="ru-RU" sz="2500" kern="1200" dirty="0"/>
        </a:p>
      </dsp:txBody>
      <dsp:txXfrm rot="-5400000">
        <a:off x="1302767" y="3401637"/>
        <a:ext cx="9153780" cy="10916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46F95C-951C-4E96-9988-FD3C21C88AC2}">
      <dsp:nvSpPr>
        <dsp:cNvPr id="0" name=""/>
        <dsp:cNvSpPr/>
      </dsp:nvSpPr>
      <dsp:spPr>
        <a:xfrm>
          <a:off x="0" y="0"/>
          <a:ext cx="8938260" cy="14554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</a:rPr>
            <a:t>Уровень организации и качества работ по обеспечению этой составляющей экономической безопасности</a:t>
          </a:r>
          <a:endParaRPr lang="ru-RU" sz="2800" b="1" kern="1200" dirty="0">
            <a:solidFill>
              <a:schemeClr val="tx1"/>
            </a:solidFill>
          </a:endParaRPr>
        </a:p>
      </dsp:txBody>
      <dsp:txXfrm>
        <a:off x="42628" y="42628"/>
        <a:ext cx="7367747" cy="1370164"/>
      </dsp:txXfrm>
    </dsp:sp>
    <dsp:sp modelId="{69D2C15B-3F27-43EB-8AF1-F948A25F1F40}">
      <dsp:nvSpPr>
        <dsp:cNvPr id="0" name=""/>
        <dsp:cNvSpPr/>
      </dsp:nvSpPr>
      <dsp:spPr>
        <a:xfrm>
          <a:off x="788669" y="1697990"/>
          <a:ext cx="8938260" cy="14554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tx1"/>
              </a:solidFill>
            </a:rPr>
            <a:t>Бюджетно-ресурсное обеспечение работ</a:t>
          </a:r>
          <a:endParaRPr lang="ru-RU" sz="3200" kern="1200" dirty="0">
            <a:solidFill>
              <a:schemeClr val="tx1"/>
            </a:solidFill>
          </a:endParaRPr>
        </a:p>
      </dsp:txBody>
      <dsp:txXfrm>
        <a:off x="831297" y="1740618"/>
        <a:ext cx="7118311" cy="1370164"/>
      </dsp:txXfrm>
    </dsp:sp>
    <dsp:sp modelId="{89FA7C32-7920-41A4-A553-67E1B282AF92}">
      <dsp:nvSpPr>
        <dsp:cNvPr id="0" name=""/>
        <dsp:cNvSpPr/>
      </dsp:nvSpPr>
      <dsp:spPr>
        <a:xfrm>
          <a:off x="1577339" y="3395980"/>
          <a:ext cx="8938260" cy="14554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i="0" kern="1200" dirty="0" smtClean="0">
              <a:solidFill>
                <a:schemeClr val="tx1"/>
              </a:solidFill>
            </a:rPr>
            <a:t>Эффективность деятельности соответствующих подразделений предприятия</a:t>
          </a:r>
          <a:endParaRPr lang="ru-RU" sz="2700" b="1" i="0" kern="1200" dirty="0">
            <a:solidFill>
              <a:schemeClr val="tx1"/>
            </a:solidFill>
          </a:endParaRPr>
        </a:p>
      </dsp:txBody>
      <dsp:txXfrm>
        <a:off x="1619967" y="3438608"/>
        <a:ext cx="7118311" cy="1370164"/>
      </dsp:txXfrm>
    </dsp:sp>
    <dsp:sp modelId="{E9ACD3CD-954A-42D4-9C60-CFB0E1961206}">
      <dsp:nvSpPr>
        <dsp:cNvPr id="0" name=""/>
        <dsp:cNvSpPr/>
      </dsp:nvSpPr>
      <dsp:spPr>
        <a:xfrm>
          <a:off x="7992237" y="1103693"/>
          <a:ext cx="946023" cy="94602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8205092" y="1103693"/>
        <a:ext cx="520313" cy="711882"/>
      </dsp:txXfrm>
    </dsp:sp>
    <dsp:sp modelId="{28FBEF21-0BC2-46D3-A117-3891DDFF3472}">
      <dsp:nvSpPr>
        <dsp:cNvPr id="0" name=""/>
        <dsp:cNvSpPr/>
      </dsp:nvSpPr>
      <dsp:spPr>
        <a:xfrm>
          <a:off x="8780907" y="2791980"/>
          <a:ext cx="946023" cy="94602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8993762" y="2791980"/>
        <a:ext cx="520313" cy="71188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E3D5B5-8F4F-4384-9C39-8B2C83BE9321}">
      <dsp:nvSpPr>
        <dsp:cNvPr id="0" name=""/>
        <dsp:cNvSpPr/>
      </dsp:nvSpPr>
      <dsp:spPr>
        <a:xfrm>
          <a:off x="788669" y="0"/>
          <a:ext cx="8938260" cy="514991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0A037A-EB4E-4CB8-91F9-7F485B9FDE03}">
      <dsp:nvSpPr>
        <dsp:cNvPr id="0" name=""/>
        <dsp:cNvSpPr/>
      </dsp:nvSpPr>
      <dsp:spPr>
        <a:xfrm>
          <a:off x="4621" y="1544974"/>
          <a:ext cx="2020453" cy="20599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/>
            <a:t>Анализ угроз негативных воздействий</a:t>
          </a:r>
          <a:endParaRPr lang="ru-RU" sz="2400" kern="1200" dirty="0"/>
        </a:p>
      </dsp:txBody>
      <dsp:txXfrm>
        <a:off x="103251" y="1643604"/>
        <a:ext cx="1823193" cy="1862706"/>
      </dsp:txXfrm>
    </dsp:sp>
    <dsp:sp modelId="{1F3641D2-A458-4EEB-A174-7EA67C9F2E15}">
      <dsp:nvSpPr>
        <dsp:cNvPr id="0" name=""/>
        <dsp:cNvSpPr/>
      </dsp:nvSpPr>
      <dsp:spPr>
        <a:xfrm>
          <a:off x="2126097" y="1544974"/>
          <a:ext cx="2020453" cy="20599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/>
            <a:t>Оценка текущего уровня обеспечения</a:t>
          </a:r>
          <a:endParaRPr lang="ru-RU" sz="2400" kern="1200" dirty="0"/>
        </a:p>
      </dsp:txBody>
      <dsp:txXfrm>
        <a:off x="2224727" y="1643604"/>
        <a:ext cx="1823193" cy="1862706"/>
      </dsp:txXfrm>
    </dsp:sp>
    <dsp:sp modelId="{0E76DE85-6325-41AC-9098-AAE3E54819D0}">
      <dsp:nvSpPr>
        <dsp:cNvPr id="0" name=""/>
        <dsp:cNvSpPr/>
      </dsp:nvSpPr>
      <dsp:spPr>
        <a:xfrm>
          <a:off x="4247573" y="1544974"/>
          <a:ext cx="2020453" cy="20599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/>
            <a:t>Планирование комплекса мероприятий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/>
            <a:t>повышения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/>
            <a:t>Этого уровня</a:t>
          </a:r>
          <a:endParaRPr lang="ru-RU" sz="2000" b="0" i="0" kern="1200" dirty="0"/>
        </a:p>
      </dsp:txBody>
      <dsp:txXfrm>
        <a:off x="4346203" y="1643604"/>
        <a:ext cx="1823193" cy="1862706"/>
      </dsp:txXfrm>
    </dsp:sp>
    <dsp:sp modelId="{87CD4261-5BDB-4345-B3A3-3C56307D4C3B}">
      <dsp:nvSpPr>
        <dsp:cNvPr id="0" name=""/>
        <dsp:cNvSpPr/>
      </dsp:nvSpPr>
      <dsp:spPr>
        <a:xfrm>
          <a:off x="6369049" y="1544974"/>
          <a:ext cx="2020453" cy="20599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i="0" kern="1200" dirty="0" smtClean="0"/>
            <a:t>Осуществление ресурсного планирования и работы соответствующих функциональных подразделений предприятия</a:t>
          </a:r>
          <a:endParaRPr lang="ru-RU" sz="1500" b="0" i="0" kern="1200" dirty="0"/>
        </a:p>
      </dsp:txBody>
      <dsp:txXfrm>
        <a:off x="6467679" y="1643604"/>
        <a:ext cx="1823193" cy="1862706"/>
      </dsp:txXfrm>
    </dsp:sp>
    <dsp:sp modelId="{73060C01-BED5-4743-9FAD-ED7491E16E75}">
      <dsp:nvSpPr>
        <dsp:cNvPr id="0" name=""/>
        <dsp:cNvSpPr/>
      </dsp:nvSpPr>
      <dsp:spPr>
        <a:xfrm>
          <a:off x="8490525" y="1544974"/>
          <a:ext cx="2020453" cy="20599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i="0" kern="1200" dirty="0" smtClean="0"/>
            <a:t>Оперативная реализация предложенного комплекса мер по обеспечению надлежащего уровня безопасности</a:t>
          </a:r>
          <a:endParaRPr lang="ru-RU" sz="1500" b="0" i="0" kern="1200" dirty="0"/>
        </a:p>
      </dsp:txBody>
      <dsp:txXfrm>
        <a:off x="8589155" y="1643604"/>
        <a:ext cx="1823193" cy="18627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6057-EEF5-4BE4-8010-A3E2219BE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FFCF-A816-4488-ABB2-B4A5135B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837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6057-EEF5-4BE4-8010-A3E2219BE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FFCF-A816-4488-ABB2-B4A5135B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322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6057-EEF5-4BE4-8010-A3E2219BE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FFCF-A816-4488-ABB2-B4A5135B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535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6057-EEF5-4BE4-8010-A3E2219BE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FFCF-A816-4488-ABB2-B4A5135B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8262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6057-EEF5-4BE4-8010-A3E2219BE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FFCF-A816-4488-ABB2-B4A5135B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184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6057-EEF5-4BE4-8010-A3E2219BE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FFCF-A816-4488-ABB2-B4A5135B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805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6057-EEF5-4BE4-8010-A3E2219BE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FFCF-A816-4488-ABB2-B4A5135B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938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6057-EEF5-4BE4-8010-A3E2219BE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FFCF-A816-4488-ABB2-B4A5135B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207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6057-EEF5-4BE4-8010-A3E2219BE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FFCF-A816-4488-ABB2-B4A5135B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040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6057-EEF5-4BE4-8010-A3E2219BE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FFCF-A816-4488-ABB2-B4A5135B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538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6057-EEF5-4BE4-8010-A3E2219BE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FFCF-A816-4488-ABB2-B4A5135B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8417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6057-EEF5-4BE4-8010-A3E2219BE11C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CFFCF-A816-4488-ABB2-B4A5135B6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499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86355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Механизмы обеспечения экономической безопасности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295331"/>
            <a:ext cx="9144000" cy="2962469"/>
          </a:xfrm>
        </p:spPr>
        <p:txBody>
          <a:bodyPr/>
          <a:lstStyle/>
          <a:p>
            <a:pPr marL="457200" indent="-457200" algn="just">
              <a:buAutoNum type="arabicPeriod"/>
            </a:pPr>
            <a:r>
              <a:rPr lang="ru-RU" dirty="0" smtClean="0"/>
              <a:t>Сущность механизма обеспечения экономической безопасности государства. Его элементы и функции.</a:t>
            </a:r>
          </a:p>
          <a:p>
            <a:pPr marL="457200" indent="-457200" algn="just">
              <a:buAutoNum type="arabicPeriod"/>
            </a:pPr>
            <a:r>
              <a:rPr lang="ru-RU" b="0" i="0" dirty="0" smtClean="0">
                <a:solidFill>
                  <a:srgbClr val="000000"/>
                </a:solidFill>
                <a:effectLst/>
              </a:rPr>
              <a:t>Правовая безопасность </a:t>
            </a:r>
            <a:r>
              <a:rPr lang="ru-RU" b="0" i="0" dirty="0" smtClean="0">
                <a:solidFill>
                  <a:srgbClr val="000000"/>
                </a:solidFill>
                <a:effectLst/>
              </a:rPr>
              <a:t>предприятия</a:t>
            </a:r>
          </a:p>
          <a:p>
            <a:pPr marL="457200" indent="-457200" algn="just">
              <a:buAutoNum type="arabicPeriod"/>
            </a:pPr>
            <a:r>
              <a:rPr lang="ru-RU" dirty="0" smtClean="0">
                <a:solidFill>
                  <a:srgbClr val="000000"/>
                </a:solidFill>
              </a:rPr>
              <a:t>Мониторинг как инструмент обеспечения экономической безопасности государства </a:t>
            </a:r>
            <a:endParaRPr lang="ru-RU" dirty="0" smtClean="0"/>
          </a:p>
          <a:p>
            <a:pPr marL="457200" indent="-457200" algn="just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971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463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Угрозы правовой безопасности предприятия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0280678"/>
              </p:ext>
            </p:extLst>
          </p:nvPr>
        </p:nvGraphicFramePr>
        <p:xfrm>
          <a:off x="838200" y="1027113"/>
          <a:ext cx="10515600" cy="5448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641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9985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Составляющие экономической безопасности предприятия</a:t>
            </a:r>
            <a:endParaRPr lang="ru-RU" sz="3200" b="1" dirty="0"/>
          </a:p>
        </p:txBody>
      </p:sp>
      <p:pic>
        <p:nvPicPr>
          <p:cNvPr id="1026" name="Picture 2" descr="https://bookz.ru/authors/kirill-nikulin/razrabot_058/_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220" y="970383"/>
            <a:ext cx="9144000" cy="5355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564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2109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Внешние угрозы правовой безопасности предприятия</a:t>
            </a:r>
            <a:endParaRPr lang="ru-RU" sz="32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6764370"/>
              </p:ext>
            </p:extLst>
          </p:nvPr>
        </p:nvGraphicFramePr>
        <p:xfrm>
          <a:off x="838200" y="1231642"/>
          <a:ext cx="10515600" cy="5337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486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5259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Внутренние угрозы безопасности предприятия</a:t>
            </a:r>
            <a:endParaRPr lang="ru-RU" sz="3200" b="1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8776427"/>
              </p:ext>
            </p:extLst>
          </p:nvPr>
        </p:nvGraphicFramePr>
        <p:xfrm>
          <a:off x="838200" y="969963"/>
          <a:ext cx="10515600" cy="520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466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17241"/>
            <a:ext cx="10515600" cy="690465"/>
          </a:xfrm>
        </p:spPr>
        <p:txBody>
          <a:bodyPr>
            <a:noAutofit/>
          </a:bodyPr>
          <a:lstStyle/>
          <a:p>
            <a:pPr algn="ctr"/>
            <a:r>
              <a:rPr lang="ru-RU" sz="2800" b="0" i="0" dirty="0" smtClean="0">
                <a:solidFill>
                  <a:srgbClr val="000000"/>
                </a:solidFill>
                <a:effectLst/>
                <a:latin typeface="yandex-sans"/>
              </a:rPr>
              <a:t>Направления оценки уровня обеспечения правовой безопасности предприятия</a:t>
            </a:r>
            <a:br>
              <a:rPr lang="ru-RU" sz="2800" b="0" i="0" dirty="0" smtClean="0">
                <a:solidFill>
                  <a:srgbClr val="000000"/>
                </a:solidFill>
                <a:effectLst/>
                <a:latin typeface="yandex-sans"/>
              </a:rPr>
            </a:b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1805720"/>
              </p:ext>
            </p:extLst>
          </p:nvPr>
        </p:nvGraphicFramePr>
        <p:xfrm>
          <a:off x="838200" y="1325563"/>
          <a:ext cx="10515600" cy="485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1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23936"/>
            <a:ext cx="10599575" cy="100770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0" i="0" dirty="0" smtClean="0">
                <a:solidFill>
                  <a:srgbClr val="000000"/>
                </a:solidFill>
                <a:effectLst/>
                <a:latin typeface="yandex-sans"/>
              </a:rPr>
              <a:t>Процесс обеспечения правовой составляющей экономической безопасности</a:t>
            </a:r>
            <a:br>
              <a:rPr lang="ru-RU" sz="3200" b="0" i="0" dirty="0" smtClean="0">
                <a:solidFill>
                  <a:srgbClr val="000000"/>
                </a:solidFill>
                <a:effectLst/>
                <a:latin typeface="yandex-sans"/>
              </a:rPr>
            </a:b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4077154"/>
              </p:ext>
            </p:extLst>
          </p:nvPr>
        </p:nvGraphicFramePr>
        <p:xfrm>
          <a:off x="838200" y="1400174"/>
          <a:ext cx="10515600" cy="5149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676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35902"/>
            <a:ext cx="10515600" cy="9330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0" i="0" dirty="0" smtClean="0">
                <a:solidFill>
                  <a:srgbClr val="000000"/>
                </a:solidFill>
                <a:effectLst/>
                <a:latin typeface="yandex-sans"/>
              </a:rPr>
              <a:t>Основные причины возникновения внутренних негативных</a:t>
            </a:r>
            <a:br>
              <a:rPr lang="ru-RU" sz="3200" b="0" i="0" dirty="0" smtClean="0">
                <a:solidFill>
                  <a:srgbClr val="000000"/>
                </a:solidFill>
                <a:effectLst/>
                <a:latin typeface="yandex-sans"/>
              </a:rPr>
            </a:br>
            <a:r>
              <a:rPr lang="ru-RU" sz="3200" b="0" i="0" dirty="0" smtClean="0">
                <a:solidFill>
                  <a:srgbClr val="000000"/>
                </a:solidFill>
                <a:effectLst/>
                <a:latin typeface="yandex-sans"/>
              </a:rPr>
              <a:t>воздействий на кадровую безопасность предприятия</a:t>
            </a:r>
            <a:br>
              <a:rPr lang="ru-RU" sz="3200" b="0" i="0" dirty="0" smtClean="0">
                <a:solidFill>
                  <a:srgbClr val="000000"/>
                </a:solidFill>
                <a:effectLst/>
                <a:latin typeface="yandex-sans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74236"/>
            <a:ext cx="10899710" cy="501986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3600" b="0" i="0" dirty="0" smtClean="0">
                <a:solidFill>
                  <a:srgbClr val="000000"/>
                </a:solidFill>
                <a:effectLst/>
                <a:latin typeface="yandex-sans"/>
              </a:rPr>
              <a:t>Низкая квалификация работников юридической службы и ошибки в подборе персонала этой службы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b="0" i="0" dirty="0" smtClean="0">
                <a:solidFill>
                  <a:srgbClr val="000000"/>
                </a:solidFill>
                <a:effectLst/>
                <a:latin typeface="yandex-sans"/>
              </a:rPr>
              <a:t>Недостаточное финансирование юридического обеспечения предпринимательской или иной деятельности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600" b="0" i="0" dirty="0" smtClean="0">
                <a:solidFill>
                  <a:srgbClr val="000000"/>
                </a:solidFill>
                <a:effectLst/>
                <a:latin typeface="yandex-sans"/>
              </a:rPr>
              <a:t>Нежелание или неспособность предприятия (организации) активно влиять на внешнюю среду его (ее) деятельности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3600" b="0" i="0" dirty="0" smtClean="0">
              <a:solidFill>
                <a:srgbClr val="000000"/>
              </a:solidFill>
              <a:effectLst/>
              <a:latin typeface="yandex-sans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621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1871"/>
          </a:xfrm>
        </p:spPr>
        <p:txBody>
          <a:bodyPr/>
          <a:lstStyle/>
          <a:p>
            <a:r>
              <a:rPr lang="ru-RU" sz="2900" dirty="0">
                <a:solidFill>
                  <a:srgbClr val="000000"/>
                </a:solidFill>
                <a:latin typeface="yandex-sans"/>
              </a:rPr>
              <a:t>Причины возникновения внешних негативных воздействий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455576"/>
            <a:ext cx="5181600" cy="4721387"/>
          </a:xfrm>
        </p:spPr>
        <p:txBody>
          <a:bodyPr>
            <a:normAutofit/>
          </a:bodyPr>
          <a:lstStyle/>
          <a:p>
            <a:r>
              <a:rPr lang="ru-RU" b="1" u="sng" dirty="0" smtClean="0"/>
              <a:t>Политического характера</a:t>
            </a:r>
          </a:p>
          <a:p>
            <a:pPr>
              <a:buFontTx/>
              <a:buChar char="-"/>
            </a:pPr>
            <a:r>
              <a:rPr lang="ru-RU" dirty="0" smtClean="0"/>
              <a:t>Военные конфликты</a:t>
            </a:r>
          </a:p>
          <a:p>
            <a:pPr>
              <a:buFontTx/>
              <a:buChar char="-"/>
            </a:pPr>
            <a:r>
              <a:rPr lang="ru-RU" dirty="0" smtClean="0"/>
              <a:t>Финансовые и политические конфликты мирового характера</a:t>
            </a:r>
          </a:p>
          <a:p>
            <a:pPr>
              <a:buFontTx/>
              <a:buChar char="-"/>
            </a:pPr>
            <a:r>
              <a:rPr lang="ru-RU" dirty="0" smtClean="0"/>
              <a:t>Экономическая и политическая блокада</a:t>
            </a:r>
          </a:p>
          <a:p>
            <a:pPr>
              <a:buFontTx/>
              <a:buChar char="-"/>
            </a:pPr>
            <a:r>
              <a:rPr lang="ru-RU" dirty="0" smtClean="0"/>
              <a:t>Столкновение интересов политических групп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455576"/>
            <a:ext cx="5181600" cy="4721387"/>
          </a:xfrm>
        </p:spPr>
        <p:txBody>
          <a:bodyPr>
            <a:normAutofit/>
          </a:bodyPr>
          <a:lstStyle/>
          <a:p>
            <a:r>
              <a:rPr lang="ru-RU" b="1" u="sng" dirty="0" smtClean="0"/>
              <a:t>Законодательно-правового характера</a:t>
            </a:r>
          </a:p>
          <a:p>
            <a:pPr>
              <a:buFontTx/>
              <a:buChar char="-"/>
            </a:pPr>
            <a:r>
              <a:rPr lang="ru-RU" b="0" i="0" dirty="0" smtClean="0">
                <a:solidFill>
                  <a:srgbClr val="000000"/>
                </a:solidFill>
                <a:effectLst/>
              </a:rPr>
              <a:t>Осуществление собственных политических и других целей партиями</a:t>
            </a:r>
          </a:p>
          <a:p>
            <a:pPr marL="0" indent="0">
              <a:buNone/>
            </a:pPr>
            <a:r>
              <a:rPr lang="ru-RU" b="0" i="0" dirty="0" smtClean="0">
                <a:solidFill>
                  <a:srgbClr val="000000"/>
                </a:solidFill>
                <a:effectLst/>
              </a:rPr>
              <a:t>- Изменение положений   действующего законодательства по вопросам собственности, хозяйственного и трудового права, налогообложения и т.п.</a:t>
            </a:r>
          </a:p>
          <a:p>
            <a:pPr>
              <a:buFontTx/>
              <a:buChar char="-"/>
            </a:pPr>
            <a:endParaRPr lang="ru-RU" b="0" i="0" dirty="0" smtClean="0">
              <a:solidFill>
                <a:srgbClr val="000000"/>
              </a:solidFill>
              <a:effectLst/>
              <a:latin typeface="yandex-sans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603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3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97160"/>
            <a:ext cx="10515600" cy="6046236"/>
          </a:xfrm>
        </p:spPr>
        <p:txBody>
          <a:bodyPr>
            <a:norm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yandex-sans"/>
              </a:rPr>
              <a:t>Оценки уровня правовой безопасности предприятия проводятся на основе следующих показателей:</a:t>
            </a:r>
          </a:p>
          <a:p>
            <a:pPr marL="0" indent="0">
              <a:buNone/>
            </a:pPr>
            <a:r>
              <a:rPr lang="ru-RU" b="0" i="0" dirty="0" smtClean="0">
                <a:solidFill>
                  <a:srgbClr val="000000"/>
                </a:solidFill>
                <a:effectLst/>
                <a:latin typeface="yandex-sans"/>
              </a:rPr>
              <a:t>– коэффициент платежной дисциплины;</a:t>
            </a:r>
          </a:p>
          <a:p>
            <a:pPr marL="0" indent="0">
              <a:buNone/>
            </a:pPr>
            <a:r>
              <a:rPr lang="ru-RU" b="0" i="0" dirty="0" smtClean="0">
                <a:solidFill>
                  <a:srgbClr val="000000"/>
                </a:solidFill>
                <a:effectLst/>
                <a:latin typeface="yandex-sans"/>
              </a:rPr>
              <a:t>– коэффициент качества юридических услуг;</a:t>
            </a:r>
          </a:p>
          <a:p>
            <a:pPr marL="0" indent="0">
              <a:buNone/>
            </a:pPr>
            <a:r>
              <a:rPr lang="ru-RU" b="0" i="0" dirty="0" smtClean="0">
                <a:solidFill>
                  <a:srgbClr val="000000"/>
                </a:solidFill>
                <a:effectLst/>
                <a:latin typeface="yandex-sans"/>
              </a:rPr>
              <a:t>– коэффициент юридического менеджмента.</a:t>
            </a:r>
          </a:p>
          <a:p>
            <a:pPr marL="0" indent="0">
              <a:buNone/>
            </a:pPr>
            <a:endParaRPr lang="ru-RU" b="0" i="0" dirty="0" smtClean="0">
              <a:solidFill>
                <a:srgbClr val="000000"/>
              </a:solidFill>
              <a:effectLst/>
              <a:latin typeface="yandex-sans"/>
            </a:endParaRPr>
          </a:p>
          <a:p>
            <a:pPr algn="just"/>
            <a:r>
              <a:rPr lang="ru-RU" i="0" dirty="0" smtClean="0">
                <a:solidFill>
                  <a:srgbClr val="000000"/>
                </a:solidFill>
                <a:effectLst/>
                <a:latin typeface="yandex-sans"/>
              </a:rPr>
              <a:t>Для оценки уровня правовой безопасности определяют коэффициент соотношения потерь предприятия вследствие нарушения трудовых норм к общему размеру отвлеченных юридической службой потерь. Если потерь нет, то предприятие характеризуется абсолютной правовой безопасностью.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997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40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prstClr val="black"/>
                </a:solidFill>
              </a:rPr>
              <a:t>3. Мониторинг как инструмент обеспечения экономической безопасности государства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72095"/>
            <a:ext cx="10515600" cy="5004868"/>
          </a:xfrm>
        </p:spPr>
        <p:txBody>
          <a:bodyPr/>
          <a:lstStyle/>
          <a:p>
            <a:pPr algn="just"/>
            <a:r>
              <a:rPr lang="ru-RU" b="1" dirty="0" smtClean="0"/>
              <a:t>Мониторинг</a:t>
            </a:r>
            <a:r>
              <a:rPr lang="ru-RU" dirty="0" smtClean="0"/>
              <a:t>  (от лат. </a:t>
            </a:r>
            <a:r>
              <a:rPr lang="en-US" dirty="0"/>
              <a:t>m</a:t>
            </a:r>
            <a:r>
              <a:rPr lang="en-US" dirty="0" smtClean="0"/>
              <a:t>onitor</a:t>
            </a:r>
            <a:r>
              <a:rPr lang="ru-RU" dirty="0" smtClean="0"/>
              <a:t> - предостерегающий) – оперативная информационно-аналитическая система наблюдений за динамикой показателей безопасности экономики</a:t>
            </a:r>
          </a:p>
          <a:p>
            <a:endParaRPr lang="ru-RU" dirty="0"/>
          </a:p>
          <a:p>
            <a:pPr algn="just"/>
            <a:r>
              <a:rPr lang="ru-RU" b="1" dirty="0" smtClean="0"/>
              <a:t>Мониторинг</a:t>
            </a:r>
            <a:r>
              <a:rPr lang="ru-RU" dirty="0" smtClean="0"/>
              <a:t> – осуществляемая систематически регистрация (наблюдение, измерение, фиксация), диагностика и анализ системы показателей состояния защищенности национальных интересов РФ в области экономики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7974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321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Сущность механизма обеспечения экономической безопасности государства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60849"/>
            <a:ext cx="10515600" cy="451611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endParaRPr lang="ru-RU" sz="3200" b="1" dirty="0" smtClean="0"/>
          </a:p>
          <a:p>
            <a:pPr algn="just">
              <a:lnSpc>
                <a:spcPct val="150000"/>
              </a:lnSpc>
            </a:pPr>
            <a:r>
              <a:rPr lang="ru-RU" sz="3200" b="1" dirty="0" smtClean="0"/>
              <a:t>Механизм обеспечения экономической безопасности страны </a:t>
            </a:r>
            <a:r>
              <a:rPr lang="ru-RU" sz="3200" dirty="0" smtClean="0"/>
              <a:t>– это система организационно-экономических и правовых мер по предотвращению экономических угроз.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8411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9151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Функции мониторинга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05345"/>
            <a:ext cx="10515600" cy="4971618"/>
          </a:xfrm>
        </p:spPr>
        <p:txBody>
          <a:bodyPr/>
          <a:lstStyle/>
          <a:p>
            <a:pPr algn="just"/>
            <a:r>
              <a:rPr lang="ru-RU" dirty="0" smtClean="0"/>
              <a:t>1. </a:t>
            </a:r>
            <a:r>
              <a:rPr lang="ru-RU" b="1" dirty="0" smtClean="0"/>
              <a:t>Информационная</a:t>
            </a:r>
            <a:r>
              <a:rPr lang="ru-RU" dirty="0" smtClean="0"/>
              <a:t> – получение данных о состоянии защищенности ключевых показателей социально-экономического положения государства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2. </a:t>
            </a:r>
            <a:r>
              <a:rPr lang="ru-RU" b="1" dirty="0" smtClean="0"/>
              <a:t>Диагностическая</a:t>
            </a:r>
            <a:r>
              <a:rPr lang="ru-RU" dirty="0" smtClean="0"/>
              <a:t> -  процесс восполнения информационной недостаточности, выявление наиболее вероятных угроз, которые могут появиться в будущем.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3. </a:t>
            </a:r>
            <a:r>
              <a:rPr lang="ru-RU" b="1" dirty="0" smtClean="0"/>
              <a:t>Аналитическая </a:t>
            </a:r>
            <a:r>
              <a:rPr lang="ru-RU" dirty="0" smtClean="0"/>
              <a:t>-  анализ качественных и количественных изменений индикаторов экономической безопасности государства.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29341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1327" y="182880"/>
            <a:ext cx="10515600" cy="665019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solidFill>
                  <a:srgbClr val="4D4D4D"/>
                </a:solidFill>
                <a:latin typeface="+mn-lt"/>
              </a:rPr>
              <a:t>Указ Президента РФ от 13 мая 2017 г. № 208 “О Стратегии экономической безопасности Российской Федерации на период до 2030 года”</a:t>
            </a:r>
            <a:br>
              <a:rPr lang="ru-RU" sz="2000" b="1" dirty="0">
                <a:solidFill>
                  <a:srgbClr val="4D4D4D"/>
                </a:solidFill>
                <a:latin typeface="+mn-lt"/>
              </a:rPr>
            </a:br>
            <a:endParaRPr lang="ru-RU" sz="2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64276"/>
            <a:ext cx="10515600" cy="5611091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9600" dirty="0">
                <a:solidFill>
                  <a:srgbClr val="333333"/>
                </a:solidFill>
                <a:latin typeface="Arial" panose="020B0604020202020204" pitchFamily="34" charset="0"/>
              </a:rPr>
              <a:t>Показателями состояния экономической безопасности являются:</a:t>
            </a:r>
          </a:p>
          <a:p>
            <a:r>
              <a:rPr lang="ru-RU" sz="4000" dirty="0">
                <a:solidFill>
                  <a:srgbClr val="333333"/>
                </a:solidFill>
                <a:latin typeface="Arial" panose="020B0604020202020204" pitchFamily="34" charset="0"/>
              </a:rPr>
              <a:t>1) индекс физического объема валового внутреннего продукта;</a:t>
            </a:r>
          </a:p>
          <a:p>
            <a:r>
              <a:rPr lang="ru-RU" sz="4000" dirty="0">
                <a:solidFill>
                  <a:srgbClr val="333333"/>
                </a:solidFill>
                <a:latin typeface="Arial" panose="020B0604020202020204" pitchFamily="34" charset="0"/>
              </a:rPr>
              <a:t>2) валовой внутренний продукт на душу населения (по паритету покупательной способности);</a:t>
            </a:r>
          </a:p>
          <a:p>
            <a:r>
              <a:rPr lang="ru-RU" sz="4000" dirty="0">
                <a:solidFill>
                  <a:srgbClr val="333333"/>
                </a:solidFill>
                <a:latin typeface="Arial" panose="020B0604020202020204" pitchFamily="34" charset="0"/>
              </a:rPr>
              <a:t>3) доля российского валового внутреннего продукта в мировом валовом внутреннем продукте;</a:t>
            </a:r>
          </a:p>
          <a:p>
            <a:r>
              <a:rPr lang="ru-RU" sz="4000" dirty="0">
                <a:solidFill>
                  <a:srgbClr val="333333"/>
                </a:solidFill>
                <a:latin typeface="Arial" panose="020B0604020202020204" pitchFamily="34" charset="0"/>
              </a:rPr>
              <a:t>4) доля инвестиций в основной капитал в валовом внутреннем продукте;</a:t>
            </a:r>
          </a:p>
          <a:p>
            <a:r>
              <a:rPr lang="ru-RU" sz="4000" dirty="0">
                <a:solidFill>
                  <a:srgbClr val="333333"/>
                </a:solidFill>
                <a:latin typeface="Arial" panose="020B0604020202020204" pitchFamily="34" charset="0"/>
              </a:rPr>
              <a:t>5) степень износа основных фондов;</a:t>
            </a:r>
          </a:p>
          <a:p>
            <a:r>
              <a:rPr lang="ru-RU" sz="4000" dirty="0">
                <a:solidFill>
                  <a:srgbClr val="333333"/>
                </a:solidFill>
                <a:latin typeface="Arial" panose="020B0604020202020204" pitchFamily="34" charset="0"/>
              </a:rPr>
              <a:t>6) индекс промышленного производства;</a:t>
            </a:r>
          </a:p>
          <a:p>
            <a:r>
              <a:rPr lang="ru-RU" sz="4000" dirty="0">
                <a:solidFill>
                  <a:srgbClr val="333333"/>
                </a:solidFill>
                <a:latin typeface="Arial" panose="020B0604020202020204" pitchFamily="34" charset="0"/>
              </a:rPr>
              <a:t>7) индекс производительности труда;</a:t>
            </a:r>
          </a:p>
          <a:p>
            <a:r>
              <a:rPr lang="ru-RU" sz="4000" dirty="0">
                <a:solidFill>
                  <a:srgbClr val="333333"/>
                </a:solidFill>
                <a:latin typeface="Arial" panose="020B0604020202020204" pitchFamily="34" charset="0"/>
              </a:rPr>
              <a:t>8) индекс денежной массы (денежные агрегаты М2);</a:t>
            </a:r>
          </a:p>
          <a:p>
            <a:r>
              <a:rPr lang="ru-RU" sz="4000" dirty="0">
                <a:solidFill>
                  <a:srgbClr val="333333"/>
                </a:solidFill>
                <a:latin typeface="Arial" panose="020B0604020202020204" pitchFamily="34" charset="0"/>
              </a:rPr>
              <a:t>9) уровень инфляции;</a:t>
            </a:r>
          </a:p>
          <a:p>
            <a:r>
              <a:rPr lang="ru-RU" sz="4000" dirty="0">
                <a:solidFill>
                  <a:srgbClr val="333333"/>
                </a:solidFill>
                <a:latin typeface="Arial" panose="020B0604020202020204" pitchFamily="34" charset="0"/>
              </a:rPr>
              <a:t>10) внутренний государственный долг Российской Федерации, государственный долг субъектов Российской Федерации и муниципальный долг;</a:t>
            </a:r>
          </a:p>
          <a:p>
            <a:r>
              <a:rPr lang="ru-RU" sz="4000" dirty="0">
                <a:solidFill>
                  <a:srgbClr val="333333"/>
                </a:solidFill>
                <a:latin typeface="Arial" panose="020B0604020202020204" pitchFamily="34" charset="0"/>
              </a:rPr>
              <a:t>11) внешний долг Российской Федерации, в том числе государственный внешний долг;</a:t>
            </a:r>
          </a:p>
          <a:p>
            <a:r>
              <a:rPr lang="ru-RU" sz="4000" dirty="0">
                <a:solidFill>
                  <a:srgbClr val="333333"/>
                </a:solidFill>
                <a:latin typeface="Arial" panose="020B0604020202020204" pitchFamily="34" charset="0"/>
              </a:rPr>
              <a:t>12) чистый ввоз (вывоз) капитала;</a:t>
            </a:r>
          </a:p>
          <a:p>
            <a:r>
              <a:rPr lang="ru-RU" sz="4000" dirty="0">
                <a:solidFill>
                  <a:srgbClr val="333333"/>
                </a:solidFill>
                <a:latin typeface="Arial" panose="020B0604020202020204" pitchFamily="34" charset="0"/>
              </a:rPr>
              <a:t>13) уровень экономической интеграции субъектов Российской Федерации;</a:t>
            </a:r>
          </a:p>
          <a:p>
            <a:r>
              <a:rPr lang="ru-RU" sz="4000" dirty="0">
                <a:solidFill>
                  <a:srgbClr val="333333"/>
                </a:solidFill>
                <a:latin typeface="Arial" panose="020B0604020202020204" pitchFamily="34" charset="0"/>
              </a:rPr>
              <a:t>14) коэффициент напряженности на рынке </a:t>
            </a:r>
            <a:r>
              <a:rPr lang="ru-RU" sz="4000" dirty="0" smtClean="0">
                <a:solidFill>
                  <a:srgbClr val="333333"/>
                </a:solidFill>
                <a:latin typeface="Arial" panose="020B0604020202020204" pitchFamily="34" charset="0"/>
              </a:rPr>
              <a:t>труда</a:t>
            </a:r>
            <a:r>
              <a:rPr lang="ru-RU" sz="4000" dirty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ru-RU" sz="4000" dirty="0" smtClean="0">
                <a:solidFill>
                  <a:srgbClr val="333333"/>
                </a:solidFill>
                <a:latin typeface="Arial" panose="020B0604020202020204" pitchFamily="34" charset="0"/>
              </a:rPr>
              <a:t>и другие</a:t>
            </a:r>
            <a:endParaRPr lang="ru-RU" sz="4000" dirty="0">
              <a:solidFill>
                <a:srgbClr val="333333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0864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577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21971"/>
            <a:ext cx="10515600" cy="4954992"/>
          </a:xfrm>
        </p:spPr>
        <p:txBody>
          <a:bodyPr>
            <a:normAutofit lnSpcReduction="10000"/>
          </a:bodyPr>
          <a:lstStyle/>
          <a:p>
            <a:r>
              <a:rPr lang="ru-RU" sz="2600" dirty="0">
                <a:solidFill>
                  <a:srgbClr val="333333"/>
                </a:solidFill>
              </a:rPr>
              <a:t>29. Мониторинг и оценка состояния экономической безопасности осуществляются на основе данных официального статистического наблюдения, а также иной информации, предоставляемой органами государственной власти, иными государственными органами, органами местного самоуправления, Центральным банком Российской Федерации и другими организациями в соответствии со своей компетенцией, с учетом экспертной оценки вызовов и угроз экономической безопасности.</a:t>
            </a:r>
          </a:p>
          <a:p>
            <a:r>
              <a:rPr lang="ru-RU" sz="2600" dirty="0">
                <a:solidFill>
                  <a:srgbClr val="333333"/>
                </a:solidFill>
              </a:rPr>
              <a:t>30. Функции и полномочия по осуществлению мониторинга и оценки состояния экономической безопасности возлагаются на федеральный орган исполнительной власти, осуществляющий функции по выработке государственной политики и нормативно-правовому регулированию в сфере анализа и прогнозирования социально-экономического развития</a:t>
            </a:r>
            <a:r>
              <a:rPr lang="ru-RU" dirty="0">
                <a:solidFill>
                  <a:srgbClr val="333333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60499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7217"/>
          </a:xfrm>
        </p:spPr>
        <p:txBody>
          <a:bodyPr>
            <a:normAutofit/>
          </a:bodyPr>
          <a:lstStyle/>
          <a:p>
            <a:pPr algn="ctr"/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96291"/>
            <a:ext cx="10515600" cy="468067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b="1" dirty="0" smtClean="0"/>
              <a:t>Основные мероприятия по обеспечению экономической безопасности государства:</a:t>
            </a:r>
          </a:p>
          <a:p>
            <a:pPr marL="514350" indent="-514350" algn="just">
              <a:buAutoNum type="arabicPeriod"/>
            </a:pPr>
            <a:r>
              <a:rPr lang="ru-RU" dirty="0" smtClean="0"/>
              <a:t>нормативно- правовое обеспечение экономической безопасности</a:t>
            </a:r>
          </a:p>
          <a:p>
            <a:pPr marL="514350" indent="-514350" algn="just">
              <a:buAutoNum type="arabicPeriod"/>
            </a:pPr>
            <a:r>
              <a:rPr lang="ru-RU" dirty="0"/>
              <a:t>с</a:t>
            </a:r>
            <a:r>
              <a:rPr lang="ru-RU" dirty="0" smtClean="0"/>
              <a:t>оздание централизованного органа, осуществляющего сбор, обработку и анализ информации об уровне обеспеченности экономической безопасности по различным показателям функционирования экономики</a:t>
            </a:r>
          </a:p>
          <a:p>
            <a:pPr marL="514350" indent="-514350" algn="just">
              <a:buAutoNum type="arabicPeriod"/>
            </a:pPr>
            <a:r>
              <a:rPr lang="ru-RU" dirty="0" smtClean="0"/>
              <a:t>Нормативное уточнение системы показателей функционирования и развития экономики</a:t>
            </a:r>
          </a:p>
          <a:p>
            <a:pPr marL="514350" indent="-514350" algn="just">
              <a:buAutoNum type="arabicPeriod"/>
            </a:pPr>
            <a:r>
              <a:rPr lang="ru-RU" dirty="0"/>
              <a:t>с</a:t>
            </a:r>
            <a:r>
              <a:rPr lang="ru-RU" dirty="0" smtClean="0"/>
              <a:t>оздание системы своевременной адресной передачи, полученной в ходе мониторинга информации различным органам</a:t>
            </a:r>
          </a:p>
          <a:p>
            <a:pPr marL="514350" indent="-514350" algn="just">
              <a:buAutoNum type="arabicPeriod"/>
            </a:pPr>
            <a:r>
              <a:rPr lang="ru-RU" dirty="0"/>
              <a:t>и</a:t>
            </a:r>
            <a:r>
              <a:rPr lang="ru-RU" dirty="0" smtClean="0"/>
              <a:t>зучение и адаптация к российским условиям зарубежного опыта обеспечения экономической безопасности государства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4119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785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Элементы механизма обеспечения экономической безопасности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455576"/>
            <a:ext cx="10843727" cy="5113175"/>
          </a:xfrm>
        </p:spPr>
        <p:txBody>
          <a:bodyPr/>
          <a:lstStyle/>
          <a:p>
            <a:pPr marL="514350" indent="-514350" algn="just">
              <a:buFont typeface="+mj-lt"/>
              <a:buAutoNum type="arabicParenR"/>
            </a:pPr>
            <a:r>
              <a:rPr lang="ru-RU" dirty="0" smtClean="0"/>
              <a:t> </a:t>
            </a:r>
            <a:r>
              <a:rPr lang="ru-RU" sz="3200" dirty="0" smtClean="0"/>
              <a:t>Мониторинг факторов, определяющих угрозы экономической безопасности Российской Федерации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3200" dirty="0" smtClean="0"/>
              <a:t>Прогнозирование факторов, определяющих угрозы экономической безопасности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3200" dirty="0" smtClean="0"/>
              <a:t>Разработка критериев и параметров (пороговых значений) экономической безопасности Российской Федерации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3200" dirty="0" smtClean="0"/>
              <a:t>Деятельность государства по обеспечению экономической безопасности Российской Федерации.</a:t>
            </a:r>
          </a:p>
          <a:p>
            <a:pPr algn="just"/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64806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580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Деятельность государства по обеспечению экономической</a:t>
            </a:r>
            <a:br>
              <a:rPr lang="ru-RU" sz="3200" b="1" dirty="0" smtClean="0"/>
            </a:br>
            <a:r>
              <a:rPr lang="ru-RU" sz="3200" b="1" dirty="0" smtClean="0"/>
              <a:t>безопасности Российской Федерации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16833"/>
            <a:ext cx="11011678" cy="494522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1. Выявление случаев, когда фактические параметры экономического развития отклоняются от пороговых значений экономической безопасности, и разработка комплексных государственных мер по выходу страны из зоны опасности. </a:t>
            </a:r>
          </a:p>
          <a:p>
            <a:pPr algn="just"/>
            <a:r>
              <a:rPr lang="ru-RU" dirty="0" smtClean="0"/>
              <a:t>2. Организация работы в целях реализации комплекса мер по преодолению или недопущению возникновения угроз экономической безопасности Российской Федерации. </a:t>
            </a:r>
          </a:p>
          <a:p>
            <a:pPr algn="just"/>
            <a:r>
              <a:rPr lang="ru-RU" dirty="0" smtClean="0"/>
              <a:t>3. Экспертиза принимаемых решений по финансовым и хозяйственным вопросам с позиции экономической безопасности Российской Федерации. </a:t>
            </a:r>
          </a:p>
          <a:p>
            <a:pPr algn="just"/>
            <a:r>
              <a:rPr lang="ru-RU" dirty="0" smtClean="0"/>
              <a:t>4. Нормативные правовые акты при их подготовке в обязательном порядке должны проходить экспертизу на предмет экономической безопасности Российской Федерации. </a:t>
            </a:r>
          </a:p>
          <a:p>
            <a:pPr algn="just"/>
            <a:r>
              <a:rPr lang="ru-RU" dirty="0" smtClean="0"/>
              <a:t>5. Реализация мер по устранению угроз экономической безопасности Российской Федерации требует системы контроля за их исполнением.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954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249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Задачи механизма обеспечения экономической безопасности России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11558"/>
            <a:ext cx="10515600" cy="5038531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/>
              <a:t> регулирование (правовое, организационное, экономическое и т.д.) развития внешней торговли и внешнеэкономических связей с учетом стратегических интересов России в условиях глобализации и интеграции в мировое экономическое пространство;</a:t>
            </a:r>
          </a:p>
          <a:p>
            <a:pPr algn="just"/>
            <a:r>
              <a:rPr lang="ru-RU" sz="3200" dirty="0" smtClean="0"/>
              <a:t>совершенствование отраслевой структуры внешней торговли путем развития экспортного потенциала и проведения политики </a:t>
            </a:r>
            <a:r>
              <a:rPr lang="ru-RU" sz="3200" dirty="0" err="1" smtClean="0"/>
              <a:t>импортозамещения</a:t>
            </a:r>
            <a:r>
              <a:rPr lang="ru-RU" sz="3200" dirty="0" smtClean="0"/>
              <a:t> с последующим вытеснением с рынка продукции из развивающихся стран и борьбой с «</a:t>
            </a:r>
            <a:r>
              <a:rPr lang="ru-RU" sz="3200" dirty="0" err="1" smtClean="0"/>
              <a:t>китаизацией</a:t>
            </a:r>
            <a:r>
              <a:rPr lang="ru-RU" sz="3200" dirty="0" smtClean="0"/>
              <a:t>» экономики страны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3220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900" b="1" dirty="0">
                <a:solidFill>
                  <a:prstClr val="black"/>
                </a:solidFill>
              </a:rPr>
              <a:t>Задачи механизма обеспечения экономической безопасности России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56996"/>
            <a:ext cx="10515600" cy="5430416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поддержка отечественных производителей высокотехнологичных товаров, а также стимулирование их экспортной деятельности с целью вывода наиболее конкурентоспособной продукции на мировые рынки, а также последующего укрепления ее позиций;</a:t>
            </a:r>
          </a:p>
          <a:p>
            <a:pPr algn="just"/>
            <a:r>
              <a:rPr lang="ru-RU" dirty="0" smtClean="0"/>
              <a:t>повышение эффективности деятельности государственных и региональных органов управления, оптимизация системы государственного регулирования ради предупреждения и преодоления внешних и внутренних угроз экономической безопасности России;</a:t>
            </a:r>
          </a:p>
          <a:p>
            <a:pPr algn="just"/>
            <a:r>
              <a:rPr lang="ru-RU" dirty="0" smtClean="0"/>
              <a:t>проведение в рамках общепринятых и эффективных процедур политики разумного протекционизма в отношении национальных производителей товаров и услуг, не являющихся монополистами на российском рынке;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517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67951"/>
            <a:ext cx="10515600" cy="52251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900" b="1" dirty="0">
                <a:solidFill>
                  <a:prstClr val="black"/>
                </a:solidFill>
              </a:rPr>
              <a:t>Задачи механизма обеспечения экономической безопасности России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77078"/>
            <a:ext cx="10515600" cy="561702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 </a:t>
            </a:r>
            <a:r>
              <a:rPr lang="ru-RU" sz="3200" dirty="0" smtClean="0"/>
              <a:t>работа в направлении обеспечения стабильности российского рубля, а также достижения наиболее благоприятных условий для обслуживания и погашения внешнего долга перед зарубежными странами;</a:t>
            </a:r>
          </a:p>
          <a:p>
            <a:pPr algn="just"/>
            <a:r>
              <a:rPr lang="ru-RU" sz="3200" dirty="0" smtClean="0"/>
              <a:t> развитие информационно-коммуникационного сектора для обеспечения надежной и своевременной связи страны с внешними рынками, а также оптимальной и эффективной организации товарных и сервисных потоков на внутреннем рынке;</a:t>
            </a:r>
          </a:p>
          <a:p>
            <a:pPr algn="just"/>
            <a:r>
              <a:rPr lang="ru-RU" sz="3200" dirty="0" smtClean="0"/>
              <a:t> стимулирование роста научно-технического, производственного, образовательного, технико-технологического потенциала страны, а также повышение уровня и качества жизни населения страны.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84319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383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Функции механизма обеспечения экономической безопасности России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3600" dirty="0" smtClean="0"/>
              <a:t>защитная,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3600" dirty="0" smtClean="0"/>
              <a:t>регулятивная,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3600" dirty="0" smtClean="0"/>
              <a:t>превентивная (предупредительная),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3600" dirty="0"/>
              <a:t>и</a:t>
            </a:r>
            <a:r>
              <a:rPr lang="ru-RU" sz="3600" dirty="0" smtClean="0"/>
              <a:t>нновационная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3600" dirty="0" smtClean="0"/>
              <a:t>социальная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51651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1871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2. Правовая безопасность предприятия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11558"/>
            <a:ext cx="10515600" cy="4721387"/>
          </a:xfrm>
        </p:spPr>
        <p:txBody>
          <a:bodyPr/>
          <a:lstStyle/>
          <a:p>
            <a:pPr algn="just"/>
            <a:r>
              <a:rPr lang="ru-RU" sz="3600" b="1" dirty="0"/>
              <a:t>Правовая безопасность предприятия </a:t>
            </a:r>
            <a:r>
              <a:rPr lang="ru-RU" sz="3600" dirty="0"/>
              <a:t>– это защита от </a:t>
            </a:r>
            <a:r>
              <a:rPr lang="ru-RU" sz="3600" dirty="0" smtClean="0"/>
              <a:t>чрезмерного налогового </a:t>
            </a:r>
            <a:r>
              <a:rPr lang="ru-RU" sz="3600" dirty="0"/>
              <a:t>давления, нестабильного законодательства, </a:t>
            </a:r>
            <a:r>
              <a:rPr lang="ru-RU" sz="3600" dirty="0" smtClean="0"/>
              <a:t>неэффективной работы </a:t>
            </a:r>
            <a:r>
              <a:rPr lang="ru-RU" sz="3600" dirty="0"/>
              <a:t>юридического отдела предприятия.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937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1219</Words>
  <Application>Microsoft Office PowerPoint</Application>
  <PresentationFormat>Широкоэкранный</PresentationFormat>
  <Paragraphs>123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Wingdings</vt:lpstr>
      <vt:lpstr>yandex-sans</vt:lpstr>
      <vt:lpstr>Тема Office</vt:lpstr>
      <vt:lpstr>Механизмы обеспечения экономической безопасности</vt:lpstr>
      <vt:lpstr>Сущность механизма обеспечения экономической безопасности государства</vt:lpstr>
      <vt:lpstr>Элементы механизма обеспечения экономической безопасности</vt:lpstr>
      <vt:lpstr>Деятельность государства по обеспечению экономической безопасности Российской Федерации</vt:lpstr>
      <vt:lpstr>Задачи механизма обеспечения экономической безопасности России </vt:lpstr>
      <vt:lpstr>Задачи механизма обеспечения экономической безопасности России </vt:lpstr>
      <vt:lpstr>Задачи механизма обеспечения экономической безопасности России </vt:lpstr>
      <vt:lpstr>Функции механизма обеспечения экономической безопасности России</vt:lpstr>
      <vt:lpstr>2. Правовая безопасность предприятия</vt:lpstr>
      <vt:lpstr>Угрозы правовой безопасности предприятия</vt:lpstr>
      <vt:lpstr>Составляющие экономической безопасности предприятия</vt:lpstr>
      <vt:lpstr>Внешние угрозы правовой безопасности предприятия</vt:lpstr>
      <vt:lpstr>Внутренние угрозы безопасности предприятия</vt:lpstr>
      <vt:lpstr>Направления оценки уровня обеспечения правовой безопасности предприятия </vt:lpstr>
      <vt:lpstr>Процесс обеспечения правовой составляющей экономической безопасности </vt:lpstr>
      <vt:lpstr>Основные причины возникновения внутренних негативных воздействий на кадровую безопасность предприятия </vt:lpstr>
      <vt:lpstr>Причины возникновения внешних негативных воздействий</vt:lpstr>
      <vt:lpstr>Презентация PowerPoint</vt:lpstr>
      <vt:lpstr>3. Мониторинг как инструмент обеспечения экономической безопасности государства</vt:lpstr>
      <vt:lpstr>Функции мониторинга</vt:lpstr>
      <vt:lpstr>Указ Президента РФ от 13 мая 2017 г. № 208 “О Стратегии экономической безопасности Российской Федерации на период до 2030 года” 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Механизмы обеспечения экономической безопасности</dc:title>
  <dc:creator>RePack by Diakov</dc:creator>
  <cp:lastModifiedBy>RePack by Diakov</cp:lastModifiedBy>
  <cp:revision>23</cp:revision>
  <dcterms:created xsi:type="dcterms:W3CDTF">2020-11-09T17:19:09Z</dcterms:created>
  <dcterms:modified xsi:type="dcterms:W3CDTF">2020-11-11T08:44:48Z</dcterms:modified>
</cp:coreProperties>
</file>